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Nunito"/>
      <p:regular r:id="rId30"/>
      <p:bold r:id="rId31"/>
      <p:italic r:id="rId32"/>
      <p:boldItalic r:id="rId33"/>
    </p:embeddedFont>
    <p:embeddedFont>
      <p:font typeface="Lato"/>
      <p:regular r:id="rId34"/>
      <p:bold r:id="rId35"/>
      <p:italic r:id="rId36"/>
      <p:boldItalic r:id="rId37"/>
    </p:embeddedFont>
    <p:embeddedFont>
      <p:font typeface="Nunito ExtraBold"/>
      <p:bold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39" Type="http://schemas.openxmlformats.org/officeDocument/2006/relationships/font" Target="fonts/NunitoExtraBold-boldItalic.fntdata"/><Relationship Id="rId16" Type="http://schemas.openxmlformats.org/officeDocument/2006/relationships/slide" Target="slides/slide11.xml"/><Relationship Id="rId38" Type="http://schemas.openxmlformats.org/officeDocument/2006/relationships/font" Target="fonts/NunitoExtraBo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3.png>
</file>

<file path=ppt/media/image4.gi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2159c4a5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2159c4a5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2159c4a5d2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2159c4a5d2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2159c4a5d2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2159c4a5d2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2159c4a5d2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2159c4a5d2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2159c4a5d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2159c4a5d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2159c4a5d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2159c4a5d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201cb493ce_1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201cb493ce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2159c4a5d2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2159c4a5d2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2159c4a5d2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2159c4a5d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2028b58fb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2028b58fb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2159c4a5d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32159c4a5d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2159c4a5d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g32159c4a5d2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32159c4a5d2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32159c4a5d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2159c4a5d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2159c4a5d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2159c4a5d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2159c4a5d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2159c4a5d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2159c4a5d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32159c4a5d2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32159c4a5d2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2159c4a5d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2159c4a5d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2159c4a5d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2159c4a5d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2159c4a5d2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2159c4a5d2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mailto:rob@robert.bz" TargetMode="External"/><Relationship Id="rId4" Type="http://schemas.openxmlformats.org/officeDocument/2006/relationships/hyperlink" Target="https://www.linkedin.com/in/robert-palla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drive.google.com/file/d/1eGAWk60xyzD8ZX7gVS9l0xxe9RDMsPB6/view?usp=drive_link" TargetMode="External"/><Relationship Id="rId4" Type="http://schemas.openxmlformats.org/officeDocument/2006/relationships/hyperlink" Target="https://drive.google.com/file/d/1nMkZKVPKR3AQHcwQMCSpi8OtkWhIzPGO/view?usp=drive_link" TargetMode="External"/><Relationship Id="rId5" Type="http://schemas.openxmlformats.org/officeDocument/2006/relationships/hyperlink" Target="https://drive.google.com/file/d/1A2tBOd3GBBpD7muCG2666_ad3ArUIeK-/view?usp=drive_lin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Tennis Shot Identification with computer vision</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BoomStats RFP</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Contact	</a:t>
            </a:r>
            <a:endParaRPr/>
          </a:p>
        </p:txBody>
      </p:sp>
      <p:sp>
        <p:nvSpPr>
          <p:cNvPr id="110" name="Google Shape;11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Robert Pallas, CTO @ BoomStats</a:t>
            </a:r>
            <a:endParaRPr/>
          </a:p>
          <a:p>
            <a:pPr indent="0" lvl="0" marL="0" rtl="0" algn="l">
              <a:spcBef>
                <a:spcPts val="1200"/>
              </a:spcBef>
              <a:spcAft>
                <a:spcPts val="0"/>
              </a:spcAft>
              <a:buNone/>
            </a:pPr>
            <a:r>
              <a:rPr lang="en-GB"/>
              <a:t>+372 58 134 999</a:t>
            </a:r>
            <a:endParaRPr/>
          </a:p>
          <a:p>
            <a:pPr indent="0" lvl="0" marL="0" rtl="0" algn="l">
              <a:spcBef>
                <a:spcPts val="1200"/>
              </a:spcBef>
              <a:spcAft>
                <a:spcPts val="0"/>
              </a:spcAft>
              <a:buNone/>
            </a:pPr>
            <a:r>
              <a:rPr lang="en-GB" u="sng">
                <a:solidFill>
                  <a:schemeClr val="hlink"/>
                </a:solidFill>
                <a:hlinkClick r:id="rId3"/>
              </a:rPr>
              <a:t>rob@robert.bz</a:t>
            </a:r>
            <a:endParaRPr/>
          </a:p>
          <a:p>
            <a:pPr indent="0" lvl="0" marL="0" rtl="0" algn="l">
              <a:spcBef>
                <a:spcPts val="1200"/>
              </a:spcBef>
              <a:spcAft>
                <a:spcPts val="0"/>
              </a:spcAft>
              <a:buNone/>
            </a:pPr>
            <a:r>
              <a:rPr lang="en-GB"/>
              <a:t>@robertpallas (Telegram)</a:t>
            </a:r>
            <a:endParaRPr/>
          </a:p>
          <a:p>
            <a:pPr indent="0" lvl="0" marL="0" rtl="0" algn="l">
              <a:spcBef>
                <a:spcPts val="1200"/>
              </a:spcBef>
              <a:spcAft>
                <a:spcPts val="0"/>
              </a:spcAft>
              <a:buNone/>
            </a:pPr>
            <a:r>
              <a:rPr lang="en-GB" u="sng">
                <a:solidFill>
                  <a:schemeClr val="hlink"/>
                </a:solidFill>
                <a:hlinkClick r:id="rId4"/>
              </a:rPr>
              <a:t>https://www.linkedin.com/in/robert-pallas/</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Following this line are extra details on JSON and tennis </a:t>
            </a:r>
            <a:endParaRPr/>
          </a:p>
        </p:txBody>
      </p:sp>
      <p:pic>
        <p:nvPicPr>
          <p:cNvPr descr="a close up of a person 's hand holding a marker that says sharpie (Provided by Tenor)" id="116" name="Google Shape;116;p23"/>
          <p:cNvPicPr preferRelativeResize="0"/>
          <p:nvPr/>
        </p:nvPicPr>
        <p:blipFill>
          <a:blip r:embed="rId3">
            <a:alphaModFix/>
          </a:blip>
          <a:stretch>
            <a:fillRect/>
          </a:stretch>
        </p:blipFill>
        <p:spPr>
          <a:xfrm>
            <a:off x="2706225" y="1244050"/>
            <a:ext cx="3731550" cy="3731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Example JSON</a:t>
            </a:r>
            <a:endParaRPr/>
          </a:p>
        </p:txBody>
      </p:sp>
      <p:pic>
        <p:nvPicPr>
          <p:cNvPr id="122" name="Google Shape;122;p24"/>
          <p:cNvPicPr preferRelativeResize="0"/>
          <p:nvPr/>
        </p:nvPicPr>
        <p:blipFill>
          <a:blip r:embed="rId3">
            <a:alphaModFix/>
          </a:blip>
          <a:stretch>
            <a:fillRect/>
          </a:stretch>
        </p:blipFill>
        <p:spPr>
          <a:xfrm>
            <a:off x="6615801" y="0"/>
            <a:ext cx="2528199" cy="5143502"/>
          </a:xfrm>
          <a:prstGeom prst="rect">
            <a:avLst/>
          </a:prstGeom>
          <a:noFill/>
          <a:ln>
            <a:noFill/>
          </a:ln>
        </p:spPr>
      </p:pic>
      <p:sp>
        <p:nvSpPr>
          <p:cNvPr id="123" name="Google Shape;123;p24"/>
          <p:cNvSpPr txBox="1"/>
          <p:nvPr/>
        </p:nvSpPr>
        <p:spPr>
          <a:xfrm>
            <a:off x="417625" y="1168375"/>
            <a:ext cx="51396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a:t>{</a:t>
            </a:r>
            <a:endParaRPr/>
          </a:p>
          <a:p>
            <a:pPr indent="0" lvl="0" marL="0" rtl="0" algn="l">
              <a:spcBef>
                <a:spcPts val="0"/>
              </a:spcBef>
              <a:spcAft>
                <a:spcPts val="0"/>
              </a:spcAft>
              <a:buClr>
                <a:schemeClr val="dk1"/>
              </a:buClr>
              <a:buSzPts val="1100"/>
              <a:buFont typeface="Arial"/>
              <a:buNone/>
            </a:pPr>
            <a:r>
              <a:rPr lang="en-GB"/>
              <a:t>  "rallies": [</a:t>
            </a:r>
            <a:endParaRPr/>
          </a:p>
          <a:p>
            <a:pPr indent="0" lvl="0" marL="0" rtl="0" algn="l">
              <a:spcBef>
                <a:spcPts val="0"/>
              </a:spcBef>
              <a:spcAft>
                <a:spcPts val="0"/>
              </a:spcAft>
              <a:buClr>
                <a:schemeClr val="dk1"/>
              </a:buClr>
              <a:buSzPts val="1100"/>
              <a:buFont typeface="Arial"/>
              <a:buNone/>
            </a:pPr>
            <a:r>
              <a:rPr lang="en-GB"/>
              <a:t>    {</a:t>
            </a:r>
            <a:endParaRPr/>
          </a:p>
          <a:p>
            <a:pPr indent="0" lvl="0" marL="0" rtl="0" algn="l">
              <a:spcBef>
                <a:spcPts val="0"/>
              </a:spcBef>
              <a:spcAft>
                <a:spcPts val="0"/>
              </a:spcAft>
              <a:buClr>
                <a:schemeClr val="dk1"/>
              </a:buClr>
              <a:buSzPts val="1100"/>
              <a:buFont typeface="Arial"/>
              <a:buNone/>
            </a:pPr>
            <a:r>
              <a:rPr lang="en-GB"/>
              <a:t>      "rally_id": INTEGER,             // Unique identifier for each rally</a:t>
            </a:r>
            <a:endParaRPr/>
          </a:p>
          <a:p>
            <a:pPr indent="0" lvl="0" marL="0" rtl="0" algn="l">
              <a:spcBef>
                <a:spcPts val="0"/>
              </a:spcBef>
              <a:spcAft>
                <a:spcPts val="0"/>
              </a:spcAft>
              <a:buClr>
                <a:schemeClr val="dk1"/>
              </a:buClr>
              <a:buSzPts val="1100"/>
              <a:buFont typeface="Arial"/>
              <a:buNone/>
            </a:pPr>
            <a:r>
              <a:rPr lang="en-GB"/>
              <a:t>      "shots": [                       // Array of shots within the rally</a:t>
            </a:r>
            <a:endParaRPr/>
          </a:p>
          <a:p>
            <a:pPr indent="0" lvl="0" marL="0" rtl="0" algn="l">
              <a:spcBef>
                <a:spcPts val="0"/>
              </a:spcBef>
              <a:spcAft>
                <a:spcPts val="0"/>
              </a:spcAft>
              <a:buClr>
                <a:schemeClr val="dk1"/>
              </a:buClr>
              <a:buSzPts val="1100"/>
              <a:buFont typeface="Arial"/>
              <a:buNone/>
            </a:pPr>
            <a:r>
              <a:rPr lang="en-GB"/>
              <a:t>        {</a:t>
            </a:r>
            <a:endParaRPr/>
          </a:p>
          <a:p>
            <a:pPr indent="0" lvl="0" marL="0" rtl="0" algn="l">
              <a:spcBef>
                <a:spcPts val="0"/>
              </a:spcBef>
              <a:spcAft>
                <a:spcPts val="0"/>
              </a:spcAft>
              <a:buClr>
                <a:schemeClr val="dk1"/>
              </a:buClr>
              <a:buSzPts val="1100"/>
              <a:buFont typeface="Arial"/>
              <a:buNone/>
            </a:pPr>
            <a:r>
              <a:rPr lang="en-GB"/>
              <a:t>          "shot_id": INTEGER,          // Unique identifier for each shot within the rally</a:t>
            </a:r>
            <a:endParaRPr/>
          </a:p>
          <a:p>
            <a:pPr indent="0" lvl="0" marL="0" rtl="0" algn="l">
              <a:spcBef>
                <a:spcPts val="0"/>
              </a:spcBef>
              <a:spcAft>
                <a:spcPts val="0"/>
              </a:spcAft>
              <a:buClr>
                <a:schemeClr val="dk1"/>
              </a:buClr>
              <a:buSzPts val="1100"/>
              <a:buFont typeface="Arial"/>
              <a:buNone/>
            </a:pPr>
            <a:r>
              <a:rPr lang="en-GB"/>
              <a:t>          "player": STRING,            // Player identifier, e.g., "A" or "B"</a:t>
            </a:r>
            <a:endParaRPr/>
          </a:p>
          <a:p>
            <a:pPr indent="0" lvl="0" marL="0" rtl="0" algn="l">
              <a:spcBef>
                <a:spcPts val="0"/>
              </a:spcBef>
              <a:spcAft>
                <a:spcPts val="0"/>
              </a:spcAft>
              <a:buClr>
                <a:schemeClr val="dk1"/>
              </a:buClr>
              <a:buSzPts val="1100"/>
              <a:buFont typeface="Arial"/>
              <a:buNone/>
            </a:pPr>
            <a:r>
              <a:rPr lang="en-GB"/>
              <a:t>          "position": STRING,          // One of: "Defensive", "Neutral", "Attacking"</a:t>
            </a:r>
            <a:endParaRPr/>
          </a:p>
          <a:p>
            <a:pPr indent="0" lvl="0" marL="0" rtl="0" algn="l">
              <a:spcBef>
                <a:spcPts val="0"/>
              </a:spcBef>
              <a:spcAft>
                <a:spcPts val="0"/>
              </a:spcAft>
              <a:buClr>
                <a:schemeClr val="dk1"/>
              </a:buClr>
              <a:buSzPts val="1100"/>
              <a:buFont typeface="Arial"/>
              <a:buNone/>
            </a:pPr>
            <a:r>
              <a:rPr lang="en-GB"/>
              <a:t>          "shot_type": STRING          // Type of shot, e.g., "Serve", "Forehand Cross", etc.</a:t>
            </a:r>
            <a:endParaRPr/>
          </a:p>
          <a:p>
            <a:pPr indent="0" lvl="0" marL="0" rtl="0" algn="l">
              <a:spcBef>
                <a:spcPts val="0"/>
              </a:spcBef>
              <a:spcAft>
                <a:spcPts val="0"/>
              </a:spcAft>
              <a:buClr>
                <a:schemeClr val="dk1"/>
              </a:buClr>
              <a:buSzPts val="1100"/>
              <a:buFont typeface="Arial"/>
              <a:buNone/>
            </a:pPr>
            <a:r>
              <a:rPr lang="en-GB"/>
              <a:t>        },</a:t>
            </a:r>
            <a:endParaRPr/>
          </a:p>
          <a:p>
            <a:pPr indent="0" lvl="0" marL="0" rtl="0" algn="l">
              <a:spcBef>
                <a:spcPts val="0"/>
              </a:spcBef>
              <a:spcAft>
                <a:spcPts val="0"/>
              </a:spcAft>
              <a:buNone/>
            </a:pPr>
            <a:r>
              <a:rPr lang="en-GB"/>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JSON Definitions: Rally</a:t>
            </a:r>
            <a:endParaRPr/>
          </a:p>
        </p:txBody>
      </p:sp>
      <p:sp>
        <p:nvSpPr>
          <p:cNvPr id="129" name="Google Shape;129;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Clr>
                <a:schemeClr val="dk1"/>
              </a:buClr>
              <a:buSzPts val="275"/>
              <a:buFont typeface="Arial"/>
              <a:buNone/>
            </a:pPr>
            <a:r>
              <a:rPr lang="en-GB" sz="1050"/>
              <a:t>A </a:t>
            </a:r>
            <a:r>
              <a:rPr b="1" lang="en-GB" sz="1050"/>
              <a:t>rally</a:t>
            </a:r>
            <a:r>
              <a:rPr lang="en-GB" sz="1050"/>
              <a:t> in tennis refers to the sequence of continuous shots exchanged between two players starting from the serve until the point is concluded. A rally ends when:</a:t>
            </a:r>
            <a:endParaRPr sz="1050"/>
          </a:p>
          <a:p>
            <a:pPr indent="-295275" lvl="0" marL="457200" rtl="0" algn="l">
              <a:lnSpc>
                <a:spcPct val="95000"/>
              </a:lnSpc>
              <a:spcBef>
                <a:spcPts val="1200"/>
              </a:spcBef>
              <a:spcAft>
                <a:spcPts val="0"/>
              </a:spcAft>
              <a:buSzPts val="1050"/>
              <a:buChar char="●"/>
            </a:pPr>
            <a:r>
              <a:rPr lang="en-GB" sz="1050"/>
              <a:t>The ball lands out of bounds.</a:t>
            </a:r>
            <a:endParaRPr sz="1050"/>
          </a:p>
          <a:p>
            <a:pPr indent="-295275" lvl="0" marL="457200" rtl="0" algn="l">
              <a:lnSpc>
                <a:spcPct val="95000"/>
              </a:lnSpc>
              <a:spcBef>
                <a:spcPts val="0"/>
              </a:spcBef>
              <a:spcAft>
                <a:spcPts val="0"/>
              </a:spcAft>
              <a:buSzPts val="1050"/>
              <a:buChar char="●"/>
            </a:pPr>
            <a:r>
              <a:rPr lang="en-GB" sz="1050"/>
              <a:t>A player fails to return the ball over the net.</a:t>
            </a:r>
            <a:endParaRPr sz="1050"/>
          </a:p>
          <a:p>
            <a:pPr indent="-295275" lvl="0" marL="457200" rtl="0" algn="l">
              <a:lnSpc>
                <a:spcPct val="95000"/>
              </a:lnSpc>
              <a:spcBef>
                <a:spcPts val="0"/>
              </a:spcBef>
              <a:spcAft>
                <a:spcPts val="0"/>
              </a:spcAft>
              <a:buSzPts val="1050"/>
              <a:buChar char="●"/>
            </a:pPr>
            <a:r>
              <a:rPr lang="en-GB" sz="1050"/>
              <a:t>A shot is hit into the net.</a:t>
            </a:r>
            <a:endParaRPr sz="1050"/>
          </a:p>
          <a:p>
            <a:pPr indent="-295275" lvl="0" marL="457200" rtl="0" algn="l">
              <a:lnSpc>
                <a:spcPct val="95000"/>
              </a:lnSpc>
              <a:spcBef>
                <a:spcPts val="0"/>
              </a:spcBef>
              <a:spcAft>
                <a:spcPts val="0"/>
              </a:spcAft>
              <a:buSzPts val="1050"/>
              <a:buChar char="●"/>
            </a:pPr>
            <a:r>
              <a:rPr lang="en-GB" sz="1050"/>
              <a:t>A winning shot (e.g., an unreturnable hit) is made.</a:t>
            </a:r>
            <a:endParaRPr sz="1050"/>
          </a:p>
          <a:p>
            <a:pPr indent="0" lvl="0" marL="0" rtl="0" algn="l">
              <a:lnSpc>
                <a:spcPct val="95000"/>
              </a:lnSpc>
              <a:spcBef>
                <a:spcPts val="1200"/>
              </a:spcBef>
              <a:spcAft>
                <a:spcPts val="0"/>
              </a:spcAft>
              <a:buClr>
                <a:schemeClr val="dk1"/>
              </a:buClr>
              <a:buSzPts val="275"/>
              <a:buFont typeface="Arial"/>
              <a:buNone/>
            </a:pPr>
            <a:r>
              <a:rPr lang="en-GB" sz="1050"/>
              <a:t>Key characteristics of a rally:</a:t>
            </a:r>
            <a:endParaRPr sz="1050"/>
          </a:p>
          <a:p>
            <a:pPr indent="-295275" lvl="0" marL="457200" rtl="0" algn="l">
              <a:lnSpc>
                <a:spcPct val="95000"/>
              </a:lnSpc>
              <a:spcBef>
                <a:spcPts val="1200"/>
              </a:spcBef>
              <a:spcAft>
                <a:spcPts val="0"/>
              </a:spcAft>
              <a:buSzPts val="1050"/>
              <a:buChar char="●"/>
            </a:pPr>
            <a:r>
              <a:rPr lang="en-GB" sz="1050"/>
              <a:t>Begins with a serve.</a:t>
            </a:r>
            <a:endParaRPr sz="1050"/>
          </a:p>
          <a:p>
            <a:pPr indent="-295275" lvl="0" marL="457200" rtl="0" algn="l">
              <a:lnSpc>
                <a:spcPct val="95000"/>
              </a:lnSpc>
              <a:spcBef>
                <a:spcPts val="0"/>
              </a:spcBef>
              <a:spcAft>
                <a:spcPts val="0"/>
              </a:spcAft>
              <a:buSzPts val="1050"/>
              <a:buChar char="●"/>
            </a:pPr>
            <a:r>
              <a:rPr lang="en-GB" sz="1050"/>
              <a:t>Involves multiple shots exchanged back and forth.</a:t>
            </a:r>
            <a:endParaRPr sz="1050"/>
          </a:p>
          <a:p>
            <a:pPr indent="-295275" lvl="0" marL="457200" rtl="0" algn="l">
              <a:lnSpc>
                <a:spcPct val="95000"/>
              </a:lnSpc>
              <a:spcBef>
                <a:spcPts val="0"/>
              </a:spcBef>
              <a:spcAft>
                <a:spcPts val="0"/>
              </a:spcAft>
              <a:buSzPts val="1050"/>
              <a:buChar char="●"/>
            </a:pPr>
            <a:r>
              <a:rPr lang="en-GB" sz="1050"/>
              <a:t>Represents the tactical and strategic interactions between players.</a:t>
            </a:r>
            <a:endParaRPr sz="105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JSON Definitions: Shot</a:t>
            </a:r>
            <a:endParaRPr/>
          </a:p>
        </p:txBody>
      </p:sp>
      <p:sp>
        <p:nvSpPr>
          <p:cNvPr id="135" name="Google Shape;135;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275"/>
              <a:buNone/>
            </a:pPr>
            <a:r>
              <a:rPr lang="en-GB" sz="1050"/>
              <a:t>A </a:t>
            </a:r>
            <a:r>
              <a:rPr b="1" lang="en-GB" sz="1050"/>
              <a:t>shot</a:t>
            </a:r>
            <a:r>
              <a:rPr lang="en-GB" sz="1050"/>
              <a:t> in</a:t>
            </a:r>
            <a:r>
              <a:rPr lang="en-GB" sz="1050"/>
              <a:t> </a:t>
            </a:r>
            <a:r>
              <a:rPr lang="en-GB" sz="1050"/>
              <a:t>tennis refers to a single action where a player strikes the ball with their racket during a rally. Each shot is defined by:</a:t>
            </a:r>
            <a:endParaRPr sz="1050"/>
          </a:p>
          <a:p>
            <a:pPr indent="-295275" lvl="0" marL="457200" rtl="0" algn="l">
              <a:lnSpc>
                <a:spcPct val="95000"/>
              </a:lnSpc>
              <a:spcBef>
                <a:spcPts val="1200"/>
              </a:spcBef>
              <a:spcAft>
                <a:spcPts val="0"/>
              </a:spcAft>
              <a:buSzPts val="1050"/>
              <a:buChar char="●"/>
            </a:pPr>
            <a:r>
              <a:rPr lang="en-GB" sz="1050"/>
              <a:t>The type of stroke used (e.g., forehand, backhand, serve).</a:t>
            </a:r>
            <a:endParaRPr sz="1050"/>
          </a:p>
          <a:p>
            <a:pPr indent="-295275" lvl="0" marL="457200" rtl="0" algn="l">
              <a:lnSpc>
                <a:spcPct val="95000"/>
              </a:lnSpc>
              <a:spcBef>
                <a:spcPts val="0"/>
              </a:spcBef>
              <a:spcAft>
                <a:spcPts val="0"/>
              </a:spcAft>
              <a:buSzPts val="1050"/>
              <a:buChar char="●"/>
            </a:pPr>
            <a:r>
              <a:rPr lang="en-GB" sz="1050"/>
              <a:t>The trajectory of the ball (e.g., cross-court, down the line).</a:t>
            </a:r>
            <a:endParaRPr sz="1050"/>
          </a:p>
          <a:p>
            <a:pPr indent="-295275" lvl="0" marL="457200" rtl="0" algn="l">
              <a:lnSpc>
                <a:spcPct val="95000"/>
              </a:lnSpc>
              <a:spcBef>
                <a:spcPts val="0"/>
              </a:spcBef>
              <a:spcAft>
                <a:spcPts val="0"/>
              </a:spcAft>
              <a:buSzPts val="1050"/>
              <a:buChar char="●"/>
            </a:pPr>
            <a:r>
              <a:rPr lang="en-GB" sz="1050"/>
              <a:t>The player's position on the court (e.g., defensive, neutral, attacking).</a:t>
            </a:r>
            <a:endParaRPr sz="1050"/>
          </a:p>
          <a:p>
            <a:pPr indent="0" lvl="0" marL="0" rtl="0" algn="l">
              <a:lnSpc>
                <a:spcPct val="95000"/>
              </a:lnSpc>
              <a:spcBef>
                <a:spcPts val="1200"/>
              </a:spcBef>
              <a:spcAft>
                <a:spcPts val="0"/>
              </a:spcAft>
              <a:buSzPts val="275"/>
              <a:buNone/>
            </a:pPr>
            <a:r>
              <a:rPr lang="en-GB" sz="1050"/>
              <a:t>A shot is an atomic unit of a rally. </a:t>
            </a:r>
            <a:r>
              <a:rPr lang="en-GB" sz="1050"/>
              <a:t>Players take turns striking the ball, one shot at a time, in an alternating sequence.</a:t>
            </a:r>
            <a:endParaRPr sz="1050"/>
          </a:p>
          <a:p>
            <a:pPr indent="0" lvl="0" marL="0" rtl="0" algn="l">
              <a:lnSpc>
                <a:spcPct val="95000"/>
              </a:lnSpc>
              <a:spcBef>
                <a:spcPts val="1200"/>
              </a:spcBef>
              <a:spcAft>
                <a:spcPts val="1200"/>
              </a:spcAft>
              <a:buSzPts val="275"/>
              <a:buNone/>
            </a:pPr>
            <a:r>
              <a:t/>
            </a:r>
            <a:endParaRPr sz="105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Court positions</a:t>
            </a:r>
            <a:endParaRPr sz="1577"/>
          </a:p>
        </p:txBody>
      </p:sp>
      <p:pic>
        <p:nvPicPr>
          <p:cNvPr id="141" name="Google Shape;141;p27"/>
          <p:cNvPicPr preferRelativeResize="0"/>
          <p:nvPr/>
        </p:nvPicPr>
        <p:blipFill>
          <a:blip r:embed="rId3">
            <a:alphaModFix/>
          </a:blip>
          <a:stretch>
            <a:fillRect/>
          </a:stretch>
        </p:blipFill>
        <p:spPr>
          <a:xfrm>
            <a:off x="596825" y="1077328"/>
            <a:ext cx="6628198" cy="3440325"/>
          </a:xfrm>
          <a:prstGeom prst="rect">
            <a:avLst/>
          </a:prstGeom>
          <a:noFill/>
          <a:ln>
            <a:noFill/>
          </a:ln>
        </p:spPr>
      </p:pic>
      <p:pic>
        <p:nvPicPr>
          <p:cNvPr id="142" name="Google Shape;142;p27"/>
          <p:cNvPicPr preferRelativeResize="0"/>
          <p:nvPr/>
        </p:nvPicPr>
        <p:blipFill rotWithShape="1">
          <a:blip r:embed="rId4">
            <a:alphaModFix/>
          </a:blip>
          <a:srcRect b="0" l="0" r="0" t="0"/>
          <a:stretch/>
        </p:blipFill>
        <p:spPr>
          <a:xfrm>
            <a:off x="7825025" y="4860179"/>
            <a:ext cx="1318975" cy="243525"/>
          </a:xfrm>
          <a:prstGeom prst="rect">
            <a:avLst/>
          </a:prstGeom>
          <a:noFill/>
          <a:ln>
            <a:noFill/>
          </a:ln>
        </p:spPr>
      </p:pic>
      <p:sp>
        <p:nvSpPr>
          <p:cNvPr id="143" name="Google Shape;143;p27"/>
          <p:cNvSpPr txBox="1"/>
          <p:nvPr/>
        </p:nvSpPr>
        <p:spPr>
          <a:xfrm>
            <a:off x="6858970" y="4820375"/>
            <a:ext cx="9702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900">
                <a:solidFill>
                  <a:srgbClr val="B7B7B7"/>
                </a:solidFill>
                <a:latin typeface="Roboto"/>
                <a:ea typeface="Roboto"/>
                <a:cs typeface="Roboto"/>
                <a:sym typeface="Roboto"/>
              </a:rPr>
              <a:t>Confidential</a:t>
            </a:r>
            <a:endParaRPr b="1" sz="900">
              <a:solidFill>
                <a:srgbClr val="B7B7B7"/>
              </a:solidFill>
              <a:latin typeface="Roboto"/>
              <a:ea typeface="Roboto"/>
              <a:cs typeface="Roboto"/>
              <a:sym typeface="Roboto"/>
            </a:endParaRPr>
          </a:p>
        </p:txBody>
      </p:sp>
      <p:cxnSp>
        <p:nvCxnSpPr>
          <p:cNvPr id="144" name="Google Shape;144;p27"/>
          <p:cNvCxnSpPr/>
          <p:nvPr/>
        </p:nvCxnSpPr>
        <p:spPr>
          <a:xfrm flipH="1">
            <a:off x="3527225" y="1583250"/>
            <a:ext cx="57900" cy="1711800"/>
          </a:xfrm>
          <a:prstGeom prst="straightConnector1">
            <a:avLst/>
          </a:prstGeom>
          <a:noFill/>
          <a:ln cap="flat" cmpd="sng" w="28575">
            <a:solidFill>
              <a:srgbClr val="FF9900"/>
            </a:solidFill>
            <a:prstDash val="solid"/>
            <a:round/>
            <a:headEnd len="med" w="med" type="none"/>
            <a:tailEnd len="med" w="med" type="none"/>
          </a:ln>
        </p:spPr>
      </p:cxnSp>
      <p:cxnSp>
        <p:nvCxnSpPr>
          <p:cNvPr id="145" name="Google Shape;145;p27"/>
          <p:cNvCxnSpPr/>
          <p:nvPr/>
        </p:nvCxnSpPr>
        <p:spPr>
          <a:xfrm>
            <a:off x="1674425" y="3224550"/>
            <a:ext cx="3709500" cy="95400"/>
          </a:xfrm>
          <a:prstGeom prst="straightConnector1">
            <a:avLst/>
          </a:prstGeom>
          <a:noFill/>
          <a:ln cap="flat" cmpd="sng" w="28575">
            <a:solidFill>
              <a:srgbClr val="FF9900"/>
            </a:solidFill>
            <a:prstDash val="solid"/>
            <a:round/>
            <a:headEnd len="med" w="med" type="none"/>
            <a:tailEnd len="med" w="med" type="none"/>
          </a:ln>
        </p:spPr>
      </p:cxnSp>
      <p:cxnSp>
        <p:nvCxnSpPr>
          <p:cNvPr id="146" name="Google Shape;146;p27"/>
          <p:cNvCxnSpPr/>
          <p:nvPr/>
        </p:nvCxnSpPr>
        <p:spPr>
          <a:xfrm>
            <a:off x="3104325" y="1608125"/>
            <a:ext cx="990600" cy="29100"/>
          </a:xfrm>
          <a:prstGeom prst="straightConnector1">
            <a:avLst/>
          </a:prstGeom>
          <a:noFill/>
          <a:ln cap="flat" cmpd="sng" w="28575">
            <a:solidFill>
              <a:srgbClr val="FF9900"/>
            </a:solidFill>
            <a:prstDash val="solid"/>
            <a:round/>
            <a:headEnd len="med" w="med" type="none"/>
            <a:tailEnd len="med" w="med" type="none"/>
          </a:ln>
        </p:spPr>
      </p:cxnSp>
      <p:sp>
        <p:nvSpPr>
          <p:cNvPr id="147" name="Google Shape;147;p27"/>
          <p:cNvSpPr txBox="1"/>
          <p:nvPr/>
        </p:nvSpPr>
        <p:spPr>
          <a:xfrm>
            <a:off x="4053475" y="3469075"/>
            <a:ext cx="20847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1800">
                <a:solidFill>
                  <a:schemeClr val="lt1"/>
                </a:solidFill>
              </a:rPr>
              <a:t>Defensive position</a:t>
            </a:r>
            <a:endParaRPr sz="1800">
              <a:solidFill>
                <a:schemeClr val="lt1"/>
              </a:solidFill>
            </a:endParaRPr>
          </a:p>
          <a:p>
            <a:pPr indent="0" lvl="0" marL="0" rtl="0" algn="l">
              <a:spcBef>
                <a:spcPts val="0"/>
              </a:spcBef>
              <a:spcAft>
                <a:spcPts val="0"/>
              </a:spcAft>
              <a:buNone/>
            </a:pPr>
            <a:r>
              <a:t/>
            </a:r>
            <a:endParaRPr sz="1800">
              <a:solidFill>
                <a:schemeClr val="lt1"/>
              </a:solidFill>
            </a:endParaRPr>
          </a:p>
        </p:txBody>
      </p:sp>
      <p:sp>
        <p:nvSpPr>
          <p:cNvPr id="148" name="Google Shape;148;p27"/>
          <p:cNvSpPr txBox="1"/>
          <p:nvPr/>
        </p:nvSpPr>
        <p:spPr>
          <a:xfrm>
            <a:off x="3816300" y="3071250"/>
            <a:ext cx="20847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Neutral</a:t>
            </a:r>
            <a:r>
              <a:rPr lang="en-GB" sz="1800">
                <a:solidFill>
                  <a:schemeClr val="lt1"/>
                </a:solidFill>
              </a:rPr>
              <a:t> position</a:t>
            </a:r>
            <a:endParaRPr sz="1800">
              <a:solidFill>
                <a:schemeClr val="lt1"/>
              </a:solidFill>
            </a:endParaRPr>
          </a:p>
          <a:p>
            <a:pPr indent="0" lvl="0" marL="0" rtl="0" algn="l">
              <a:spcBef>
                <a:spcPts val="0"/>
              </a:spcBef>
              <a:spcAft>
                <a:spcPts val="0"/>
              </a:spcAft>
              <a:buNone/>
            </a:pPr>
            <a:r>
              <a:t/>
            </a:r>
            <a:endParaRPr sz="1800">
              <a:solidFill>
                <a:schemeClr val="lt1"/>
              </a:solidFill>
            </a:endParaRPr>
          </a:p>
        </p:txBody>
      </p:sp>
      <p:sp>
        <p:nvSpPr>
          <p:cNvPr id="149" name="Google Shape;149;p27"/>
          <p:cNvSpPr txBox="1"/>
          <p:nvPr/>
        </p:nvSpPr>
        <p:spPr>
          <a:xfrm>
            <a:off x="4053475" y="2673425"/>
            <a:ext cx="20847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Attacking</a:t>
            </a:r>
            <a:r>
              <a:rPr lang="en-GB" sz="1800">
                <a:solidFill>
                  <a:schemeClr val="lt1"/>
                </a:solidFill>
              </a:rPr>
              <a:t> position</a:t>
            </a:r>
            <a:endParaRPr sz="1800">
              <a:solidFill>
                <a:schemeClr val="lt1"/>
              </a:solidFill>
            </a:endParaRPr>
          </a:p>
          <a:p>
            <a:pPr indent="0" lvl="0" marL="0" rtl="0" algn="l">
              <a:spcBef>
                <a:spcPts val="0"/>
              </a:spcBef>
              <a:spcAft>
                <a:spcPts val="0"/>
              </a:spcAft>
              <a:buNone/>
            </a:pPr>
            <a:r>
              <a:t/>
            </a:r>
            <a:endParaRPr sz="18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Shot ID</a:t>
            </a:r>
            <a:endParaRPr/>
          </a:p>
        </p:txBody>
      </p:sp>
      <p:sp>
        <p:nvSpPr>
          <p:cNvPr id="155" name="Google Shape;155;p28"/>
          <p:cNvSpPr txBox="1"/>
          <p:nvPr/>
        </p:nvSpPr>
        <p:spPr>
          <a:xfrm>
            <a:off x="311700" y="1120350"/>
            <a:ext cx="8832300" cy="393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chemeClr val="dk1"/>
                </a:solidFill>
              </a:rPr>
              <a:t>Serve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The only shot that starts with the player throwing the ball into the air from their hand.</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The player hits the ball from behind the baseline into the opponent's service box to begin the rally.</a:t>
            </a: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Forehand Cross</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A forehand shot (using the player's dominant hand side) played from the same side of the court as the hitting arm.</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The ball travels diagonally across the net to the opponent's side on the opposite side of the court.</a:t>
            </a: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Forehand Line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A forehand shot played from the same side of the court as the hitting arm.</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The ball travels straight along the sideline or closer to the center, toward the right-hand side of the opponent's court for a right-handed player.</a:t>
            </a:r>
            <a:endParaRPr sz="1100">
              <a:solidFill>
                <a:schemeClr val="dk1"/>
              </a:solidFill>
            </a:endParaRPr>
          </a:p>
          <a:p>
            <a:pPr indent="0" lvl="0" marL="0" rtl="0" algn="l">
              <a:lnSpc>
                <a:spcPct val="115000"/>
              </a:lnSpc>
              <a:spcBef>
                <a:spcPts val="1200"/>
              </a:spcBef>
              <a:spcAft>
                <a:spcPts val="0"/>
              </a:spcAft>
              <a:buNone/>
            </a:pPr>
            <a:r>
              <a:rPr b="1" lang="en-GB" sz="1100">
                <a:solidFill>
                  <a:schemeClr val="dk1"/>
                </a:solidFill>
              </a:rPr>
              <a:t>Forehand Inside Out</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sz="1100">
                <a:solidFill>
                  <a:schemeClr val="dk1"/>
                </a:solidFill>
              </a:rPr>
              <a:t>A forehand shot played from the opposite side of the player's hitting arm (the backhand side of the court).</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The ball travels diagonally to the opponent's side, heading to the right for a right-handed player.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GB" sz="1100">
                <a:solidFill>
                  <a:schemeClr val="dk1"/>
                </a:solidFill>
              </a:rPr>
              <a:t>Both feet of the player should be on the left side of the center mark.</a:t>
            </a:r>
            <a:endParaRPr sz="11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Shot ID 2</a:t>
            </a:r>
            <a:endParaRPr/>
          </a:p>
        </p:txBody>
      </p:sp>
      <p:sp>
        <p:nvSpPr>
          <p:cNvPr id="161" name="Google Shape;161;p29"/>
          <p:cNvSpPr txBox="1"/>
          <p:nvPr/>
        </p:nvSpPr>
        <p:spPr>
          <a:xfrm>
            <a:off x="53400" y="1092125"/>
            <a:ext cx="9090600" cy="404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000">
                <a:solidFill>
                  <a:schemeClr val="dk1"/>
                </a:solidFill>
              </a:rPr>
              <a:t>Forehand Inside In</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GB" sz="1000">
                <a:solidFill>
                  <a:schemeClr val="dk1"/>
                </a:solidFill>
              </a:rPr>
              <a:t>Played from the same position as Forehand Inside Out (on the backhand side of the court).</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GB" sz="1000">
                <a:solidFill>
                  <a:schemeClr val="dk1"/>
                </a:solidFill>
              </a:rPr>
              <a:t>The ball travels straight or diagonally to the opponent's left side of the court for a right-handed player.</a:t>
            </a:r>
            <a:endParaRPr sz="1000">
              <a:solidFill>
                <a:schemeClr val="dk1"/>
              </a:solidFill>
            </a:endParaRPr>
          </a:p>
          <a:p>
            <a:pPr indent="0" lvl="0" marL="0" rtl="0" algn="l">
              <a:lnSpc>
                <a:spcPct val="115000"/>
              </a:lnSpc>
              <a:spcBef>
                <a:spcPts val="1200"/>
              </a:spcBef>
              <a:spcAft>
                <a:spcPts val="0"/>
              </a:spcAft>
              <a:buNone/>
            </a:pPr>
            <a:r>
              <a:rPr b="1" lang="en-GB" sz="1000">
                <a:solidFill>
                  <a:schemeClr val="dk1"/>
                </a:solidFill>
              </a:rPr>
              <a:t>Backhand Cross</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GB" sz="1000">
                <a:solidFill>
                  <a:schemeClr val="dk1"/>
                </a:solidFill>
              </a:rPr>
              <a:t>A backhand shot (using the opposite hand side of the body) played from the backhand side of the court.</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GB" sz="1000">
                <a:solidFill>
                  <a:schemeClr val="dk1"/>
                </a:solidFill>
              </a:rPr>
              <a:t>The ball travels diagonally across the net to the opponent's side on the opposite side of the court.</a:t>
            </a:r>
            <a:endParaRPr sz="1000">
              <a:solidFill>
                <a:schemeClr val="dk1"/>
              </a:solidFill>
            </a:endParaRPr>
          </a:p>
          <a:p>
            <a:pPr indent="0" lvl="0" marL="0" rtl="0" algn="l">
              <a:lnSpc>
                <a:spcPct val="115000"/>
              </a:lnSpc>
              <a:spcBef>
                <a:spcPts val="1200"/>
              </a:spcBef>
              <a:spcAft>
                <a:spcPts val="0"/>
              </a:spcAft>
              <a:buNone/>
            </a:pPr>
            <a:r>
              <a:rPr b="1" lang="en-GB" sz="1000">
                <a:solidFill>
                  <a:schemeClr val="dk1"/>
                </a:solidFill>
              </a:rPr>
              <a:t>Backhand Line</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GB" sz="1000">
                <a:solidFill>
                  <a:schemeClr val="dk1"/>
                </a:solidFill>
              </a:rPr>
              <a:t>A backhand shot played from the backhand side of the court.</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GB" sz="1000">
                <a:solidFill>
                  <a:schemeClr val="dk1"/>
                </a:solidFill>
              </a:rPr>
              <a:t>The ball travels straight along the sideline or closer to the center, toward the left-hand side of the opponent's court for a right-handed player.</a:t>
            </a:r>
            <a:endParaRPr sz="1000">
              <a:solidFill>
                <a:schemeClr val="dk1"/>
              </a:solidFill>
            </a:endParaRPr>
          </a:p>
          <a:p>
            <a:pPr indent="0" lvl="0" marL="0" rtl="0" algn="l">
              <a:lnSpc>
                <a:spcPct val="115000"/>
              </a:lnSpc>
              <a:spcBef>
                <a:spcPts val="1200"/>
              </a:spcBef>
              <a:spcAft>
                <a:spcPts val="0"/>
              </a:spcAft>
              <a:buNone/>
            </a:pPr>
            <a:r>
              <a:rPr b="1" lang="en-GB" sz="1000">
                <a:solidFill>
                  <a:schemeClr val="dk1"/>
                </a:solidFill>
              </a:rPr>
              <a:t>Unknown</a:t>
            </a:r>
            <a:endParaRPr b="1" sz="1000">
              <a:solidFill>
                <a:schemeClr val="dk1"/>
              </a:solidFill>
            </a:endParaRPr>
          </a:p>
          <a:p>
            <a:pPr indent="-292100" lvl="0" marL="457200" rtl="0" algn="l">
              <a:lnSpc>
                <a:spcPct val="115000"/>
              </a:lnSpc>
              <a:spcBef>
                <a:spcPts val="1200"/>
              </a:spcBef>
              <a:spcAft>
                <a:spcPts val="0"/>
              </a:spcAft>
              <a:buClr>
                <a:schemeClr val="dk1"/>
              </a:buClr>
              <a:buSzPts val="1000"/>
              <a:buChar char="●"/>
            </a:pPr>
            <a:r>
              <a:rPr lang="en-GB" sz="1000">
                <a:solidFill>
                  <a:schemeClr val="dk1"/>
                </a:solidFill>
              </a:rPr>
              <a:t>A tag used when a shot cannot be confidently classified into any specific category.</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GB" sz="1000">
                <a:solidFill>
                  <a:schemeClr val="dk1"/>
                </a:solidFill>
              </a:rPr>
              <a:t>Includes:</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GB" sz="1000">
                <a:solidFill>
                  <a:schemeClr val="dk1"/>
                </a:solidFill>
              </a:rPr>
              <a:t>Mishits that fail to reach the opponent’s court.</a:t>
            </a:r>
            <a:endParaRPr sz="1000">
              <a:solidFill>
                <a:schemeClr val="dk1"/>
              </a:solidFill>
            </a:endParaRPr>
          </a:p>
          <a:p>
            <a:pPr indent="-292100" lvl="1" marL="914400" rtl="0" algn="l">
              <a:lnSpc>
                <a:spcPct val="115000"/>
              </a:lnSpc>
              <a:spcBef>
                <a:spcPts val="0"/>
              </a:spcBef>
              <a:spcAft>
                <a:spcPts val="0"/>
              </a:spcAft>
              <a:buClr>
                <a:schemeClr val="dk1"/>
              </a:buClr>
              <a:buSzPts val="1000"/>
              <a:buChar char="○"/>
            </a:pPr>
            <a:r>
              <a:rPr lang="en-GB" sz="1000">
                <a:solidFill>
                  <a:schemeClr val="dk1"/>
                </a:solidFill>
              </a:rPr>
              <a:t>Shots with unclear intent (e.g., net hits, shanked balls).</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GB" sz="1000">
                <a:solidFill>
                  <a:schemeClr val="dk1"/>
                </a:solidFill>
              </a:rPr>
              <a:t>Better to tag something as "Unknown" than to make an incorrect classification, especially when the shot does not align with any defined type or is ambiguous in trajectory and execution.</a:t>
            </a:r>
            <a:endParaRPr sz="10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GB"/>
              <a:t>Shot </a:t>
            </a:r>
            <a:r>
              <a:rPr lang="en-GB"/>
              <a:t>Identification</a:t>
            </a:r>
            <a:r>
              <a:rPr lang="en-GB"/>
              <a:t>: </a:t>
            </a:r>
            <a:endParaRPr/>
          </a:p>
          <a:p>
            <a:pPr indent="0" lvl="0" marL="0" rtl="0" algn="l">
              <a:spcBef>
                <a:spcPts val="0"/>
              </a:spcBef>
              <a:spcAft>
                <a:spcPts val="0"/>
              </a:spcAft>
              <a:buClr>
                <a:schemeClr val="dk1"/>
              </a:buClr>
              <a:buSzPct val="61111"/>
              <a:buFont typeface="Arial"/>
              <a:buNone/>
            </a:pPr>
            <a:r>
              <a:rPr lang="en-GB" sz="1800"/>
              <a:t>For eg: Forehand cross </a:t>
            </a:r>
            <a:r>
              <a:rPr lang="en-GB" sz="1000"/>
              <a:t>– forehand played from the forehand side of the court. Ball trajectory is to the left for a RH.</a:t>
            </a:r>
            <a:endParaRPr sz="1000"/>
          </a:p>
          <a:p>
            <a:pPr indent="0" lvl="0" marL="0" rtl="0" algn="l">
              <a:spcBef>
                <a:spcPts val="0"/>
              </a:spcBef>
              <a:spcAft>
                <a:spcPts val="0"/>
              </a:spcAft>
              <a:buClr>
                <a:schemeClr val="dk1"/>
              </a:buClr>
              <a:buSzPct val="39285"/>
              <a:buFont typeface="Arial"/>
              <a:buNone/>
            </a:pPr>
            <a:r>
              <a:t/>
            </a:r>
            <a:endParaRPr/>
          </a:p>
          <a:p>
            <a:pPr indent="0" lvl="0" marL="0" rtl="0" algn="l">
              <a:spcBef>
                <a:spcPts val="0"/>
              </a:spcBef>
              <a:spcAft>
                <a:spcPts val="0"/>
              </a:spcAft>
              <a:buNone/>
            </a:pPr>
            <a:r>
              <a:t/>
            </a:r>
            <a:endParaRPr/>
          </a:p>
        </p:txBody>
      </p:sp>
      <p:sp>
        <p:nvSpPr>
          <p:cNvPr id="167" name="Google Shape;167;p30"/>
          <p:cNvSpPr txBox="1"/>
          <p:nvPr/>
        </p:nvSpPr>
        <p:spPr>
          <a:xfrm>
            <a:off x="136788" y="3611050"/>
            <a:ext cx="3386700" cy="11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It is difficult to differentiate the cross court shot from the down the line.</a:t>
            </a:r>
            <a:endParaRPr sz="800">
              <a:latin typeface="Lato"/>
              <a:ea typeface="Lato"/>
              <a:cs typeface="Lato"/>
              <a:sym typeface="Lato"/>
            </a:endParaRPr>
          </a:p>
          <a:p>
            <a:pPr indent="0" lvl="0" marL="0" rtl="0" algn="l">
              <a:spcBef>
                <a:spcPts val="0"/>
              </a:spcBef>
              <a:spcAft>
                <a:spcPts val="0"/>
              </a:spcAft>
              <a:buNone/>
            </a:pPr>
            <a:r>
              <a:rPr b="1" lang="en-GB" sz="800">
                <a:latin typeface="Lato"/>
                <a:ea typeface="Lato"/>
                <a:cs typeface="Lato"/>
                <a:sym typeface="Lato"/>
              </a:rPr>
              <a:t>Mitigation:</a:t>
            </a:r>
            <a:r>
              <a:rPr lang="en-GB" sz="800">
                <a:latin typeface="Lato"/>
                <a:ea typeface="Lato"/>
                <a:cs typeface="Lato"/>
                <a:sym typeface="Lato"/>
              </a:rPr>
              <a:t> Pose AI</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Racquet height - cross court is higher vs lower angle on the down the line shot</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Hip direction - open hip stance for cross court - closed for down the line</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Shoulder</a:t>
            </a:r>
            <a:r>
              <a:rPr lang="en-GB" sz="800">
                <a:latin typeface="Lato"/>
                <a:ea typeface="Lato"/>
                <a:cs typeface="Lato"/>
                <a:sym typeface="Lato"/>
              </a:rPr>
              <a:t> direction - cross court is more open</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Head direction - head will generally point in the direction of the shot</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Completion of the shot - where do the shoulders, head and hips point?</a:t>
            </a:r>
            <a:endParaRPr sz="800">
              <a:latin typeface="Lato"/>
              <a:ea typeface="Lato"/>
              <a:cs typeface="Lato"/>
              <a:sym typeface="Lato"/>
            </a:endParaRPr>
          </a:p>
        </p:txBody>
      </p:sp>
      <p:sp>
        <p:nvSpPr>
          <p:cNvPr id="168" name="Google Shape;16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GB"/>
              <a:t>‹#›</a:t>
            </a:fld>
            <a:endParaRPr/>
          </a:p>
        </p:txBody>
      </p:sp>
      <p:pic>
        <p:nvPicPr>
          <p:cNvPr id="169" name="Google Shape;169;p30"/>
          <p:cNvPicPr preferRelativeResize="0"/>
          <p:nvPr/>
        </p:nvPicPr>
        <p:blipFill>
          <a:blip r:embed="rId3">
            <a:alphaModFix/>
          </a:blip>
          <a:stretch>
            <a:fillRect/>
          </a:stretch>
        </p:blipFill>
        <p:spPr>
          <a:xfrm>
            <a:off x="4829698" y="1398725"/>
            <a:ext cx="4161902" cy="2121750"/>
          </a:xfrm>
          <a:prstGeom prst="rect">
            <a:avLst/>
          </a:prstGeom>
          <a:noFill/>
          <a:ln>
            <a:noFill/>
          </a:ln>
        </p:spPr>
      </p:pic>
      <p:pic>
        <p:nvPicPr>
          <p:cNvPr id="170" name="Google Shape;170;p30"/>
          <p:cNvPicPr preferRelativeResize="0"/>
          <p:nvPr/>
        </p:nvPicPr>
        <p:blipFill>
          <a:blip r:embed="rId4">
            <a:alphaModFix/>
          </a:blip>
          <a:stretch>
            <a:fillRect/>
          </a:stretch>
        </p:blipFill>
        <p:spPr>
          <a:xfrm>
            <a:off x="148550" y="1613888"/>
            <a:ext cx="3363175" cy="1915732"/>
          </a:xfrm>
          <a:prstGeom prst="rect">
            <a:avLst/>
          </a:prstGeom>
          <a:noFill/>
          <a:ln>
            <a:noFill/>
          </a:ln>
        </p:spPr>
      </p:pic>
      <p:sp>
        <p:nvSpPr>
          <p:cNvPr id="171" name="Google Shape;171;p30"/>
          <p:cNvSpPr txBox="1"/>
          <p:nvPr/>
        </p:nvSpPr>
        <p:spPr>
          <a:xfrm>
            <a:off x="4818750" y="3614375"/>
            <a:ext cx="4183800" cy="11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latin typeface="Lato"/>
                <a:ea typeface="Lato"/>
                <a:cs typeface="Lato"/>
                <a:sym typeface="Lato"/>
              </a:rPr>
              <a:t>It is difficult to differentiate the cross court shot from the down the line.</a:t>
            </a:r>
            <a:endParaRPr sz="800">
              <a:latin typeface="Lato"/>
              <a:ea typeface="Lato"/>
              <a:cs typeface="Lato"/>
              <a:sym typeface="Lato"/>
            </a:endParaRPr>
          </a:p>
          <a:p>
            <a:pPr indent="0" lvl="0" marL="0" rtl="0" algn="l">
              <a:spcBef>
                <a:spcPts val="0"/>
              </a:spcBef>
              <a:spcAft>
                <a:spcPts val="0"/>
              </a:spcAft>
              <a:buNone/>
            </a:pPr>
            <a:r>
              <a:rPr b="1" lang="en-GB" sz="800">
                <a:latin typeface="Lato"/>
                <a:ea typeface="Lato"/>
                <a:cs typeface="Lato"/>
                <a:sym typeface="Lato"/>
              </a:rPr>
              <a:t>Mitigation</a:t>
            </a:r>
            <a:r>
              <a:rPr lang="en-GB" sz="800">
                <a:latin typeface="Lato"/>
                <a:ea typeface="Lato"/>
                <a:cs typeface="Lato"/>
                <a:sym typeface="Lato"/>
              </a:rPr>
              <a:t>:</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Identify the court markings/borders</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Divide the court using central line </a:t>
            </a:r>
            <a:endParaRPr sz="800">
              <a:latin typeface="Lato"/>
              <a:ea typeface="Lato"/>
              <a:cs typeface="Lato"/>
              <a:sym typeface="Lato"/>
            </a:endParaRPr>
          </a:p>
          <a:p>
            <a:pPr indent="-279400" lvl="0" marL="457200" rtl="0" algn="l">
              <a:spcBef>
                <a:spcPts val="0"/>
              </a:spcBef>
              <a:spcAft>
                <a:spcPts val="0"/>
              </a:spcAft>
              <a:buSzPts val="800"/>
              <a:buFont typeface="Lato"/>
              <a:buAutoNum type="arabicPeriod"/>
            </a:pPr>
            <a:r>
              <a:rPr lang="en-GB" sz="800">
                <a:latin typeface="Lato"/>
                <a:ea typeface="Lato"/>
                <a:cs typeface="Lato"/>
                <a:sym typeface="Lato"/>
              </a:rPr>
              <a:t>Ball tracking to identify ball trajectory</a:t>
            </a:r>
            <a:endParaRPr sz="800">
              <a:latin typeface="Lato"/>
              <a:ea typeface="Lato"/>
              <a:cs typeface="Lato"/>
              <a:sym typeface="Lato"/>
            </a:endParaRPr>
          </a:p>
          <a:p>
            <a:pPr indent="-279400" lvl="1" marL="914400" rtl="0" algn="l">
              <a:spcBef>
                <a:spcPts val="0"/>
              </a:spcBef>
              <a:spcAft>
                <a:spcPts val="0"/>
              </a:spcAft>
              <a:buSzPts val="800"/>
              <a:buFont typeface="Lato"/>
              <a:buAutoNum type="alphaLcPeriod"/>
            </a:pPr>
            <a:r>
              <a:rPr lang="en-GB" sz="800">
                <a:latin typeface="Lato"/>
                <a:ea typeface="Lato"/>
                <a:cs typeface="Lato"/>
                <a:sym typeface="Lato"/>
              </a:rPr>
              <a:t>Ie. Did the ball cross the court from bottom right to top left</a:t>
            </a:r>
            <a:endParaRPr sz="800">
              <a:latin typeface="Lato"/>
              <a:ea typeface="Lato"/>
              <a:cs typeface="Lato"/>
              <a:sym typeface="Lato"/>
            </a:endParaRPr>
          </a:p>
        </p:txBody>
      </p:sp>
      <p:cxnSp>
        <p:nvCxnSpPr>
          <p:cNvPr id="172" name="Google Shape;172;p30"/>
          <p:cNvCxnSpPr/>
          <p:nvPr/>
        </p:nvCxnSpPr>
        <p:spPr>
          <a:xfrm flipH="1" rot="10800000">
            <a:off x="712175" y="2324038"/>
            <a:ext cx="242400" cy="86700"/>
          </a:xfrm>
          <a:prstGeom prst="straightConnector1">
            <a:avLst/>
          </a:prstGeom>
          <a:noFill/>
          <a:ln cap="flat" cmpd="sng" w="28575">
            <a:solidFill>
              <a:srgbClr val="FF0000"/>
            </a:solidFill>
            <a:prstDash val="solid"/>
            <a:round/>
            <a:headEnd len="med" w="med" type="none"/>
            <a:tailEnd len="med" w="med" type="none"/>
          </a:ln>
        </p:spPr>
      </p:cxnSp>
      <p:cxnSp>
        <p:nvCxnSpPr>
          <p:cNvPr id="173" name="Google Shape;173;p30"/>
          <p:cNvCxnSpPr/>
          <p:nvPr/>
        </p:nvCxnSpPr>
        <p:spPr>
          <a:xfrm flipH="1" rot="10800000">
            <a:off x="2589025" y="2276150"/>
            <a:ext cx="207900" cy="51900"/>
          </a:xfrm>
          <a:prstGeom prst="straightConnector1">
            <a:avLst/>
          </a:prstGeom>
          <a:noFill/>
          <a:ln cap="flat" cmpd="sng" w="28575">
            <a:solidFill>
              <a:srgbClr val="FF0000"/>
            </a:solidFill>
            <a:prstDash val="solid"/>
            <a:round/>
            <a:headEnd len="med" w="med" type="none"/>
            <a:tailEnd len="med" w="med" type="none"/>
          </a:ln>
        </p:spPr>
      </p:cxnSp>
      <p:cxnSp>
        <p:nvCxnSpPr>
          <p:cNvPr id="174" name="Google Shape;174;p30"/>
          <p:cNvCxnSpPr/>
          <p:nvPr/>
        </p:nvCxnSpPr>
        <p:spPr>
          <a:xfrm flipH="1" rot="10800000">
            <a:off x="788000" y="2635725"/>
            <a:ext cx="259800" cy="26100"/>
          </a:xfrm>
          <a:prstGeom prst="straightConnector1">
            <a:avLst/>
          </a:prstGeom>
          <a:noFill/>
          <a:ln cap="flat" cmpd="sng" w="28575">
            <a:solidFill>
              <a:srgbClr val="FF0000"/>
            </a:solidFill>
            <a:prstDash val="solid"/>
            <a:round/>
            <a:headEnd len="med" w="med" type="none"/>
            <a:tailEnd len="med" w="med" type="none"/>
          </a:ln>
        </p:spPr>
      </p:cxnSp>
      <p:cxnSp>
        <p:nvCxnSpPr>
          <p:cNvPr id="175" name="Google Shape;175;p30"/>
          <p:cNvCxnSpPr/>
          <p:nvPr/>
        </p:nvCxnSpPr>
        <p:spPr>
          <a:xfrm flipH="1">
            <a:off x="1039100" y="2661825"/>
            <a:ext cx="8700" cy="242400"/>
          </a:xfrm>
          <a:prstGeom prst="straightConnector1">
            <a:avLst/>
          </a:prstGeom>
          <a:noFill/>
          <a:ln cap="flat" cmpd="sng" w="28575">
            <a:solidFill>
              <a:srgbClr val="FF0000"/>
            </a:solidFill>
            <a:prstDash val="solid"/>
            <a:round/>
            <a:headEnd len="med" w="med" type="none"/>
            <a:tailEnd len="med" w="med" type="none"/>
          </a:ln>
        </p:spPr>
      </p:cxnSp>
      <p:cxnSp>
        <p:nvCxnSpPr>
          <p:cNvPr id="176" name="Google Shape;176;p30"/>
          <p:cNvCxnSpPr/>
          <p:nvPr/>
        </p:nvCxnSpPr>
        <p:spPr>
          <a:xfrm flipH="1">
            <a:off x="805175" y="2661825"/>
            <a:ext cx="56400" cy="242400"/>
          </a:xfrm>
          <a:prstGeom prst="straightConnector1">
            <a:avLst/>
          </a:prstGeom>
          <a:noFill/>
          <a:ln cap="flat" cmpd="sng" w="28575">
            <a:solidFill>
              <a:srgbClr val="FF0000"/>
            </a:solidFill>
            <a:prstDash val="solid"/>
            <a:round/>
            <a:headEnd len="med" w="med" type="none"/>
            <a:tailEnd len="med" w="med" type="none"/>
          </a:ln>
        </p:spPr>
      </p:cxnSp>
      <p:cxnSp>
        <p:nvCxnSpPr>
          <p:cNvPr id="177" name="Google Shape;177;p30"/>
          <p:cNvCxnSpPr/>
          <p:nvPr/>
        </p:nvCxnSpPr>
        <p:spPr>
          <a:xfrm>
            <a:off x="1056400" y="2921575"/>
            <a:ext cx="147300" cy="311700"/>
          </a:xfrm>
          <a:prstGeom prst="straightConnector1">
            <a:avLst/>
          </a:prstGeom>
          <a:noFill/>
          <a:ln cap="flat" cmpd="sng" w="28575">
            <a:solidFill>
              <a:srgbClr val="FF0000"/>
            </a:solidFill>
            <a:prstDash val="solid"/>
            <a:round/>
            <a:headEnd len="med" w="med" type="none"/>
            <a:tailEnd len="med" w="med" type="none"/>
          </a:ln>
        </p:spPr>
      </p:cxnSp>
      <p:cxnSp>
        <p:nvCxnSpPr>
          <p:cNvPr id="178" name="Google Shape;178;p30"/>
          <p:cNvCxnSpPr/>
          <p:nvPr/>
        </p:nvCxnSpPr>
        <p:spPr>
          <a:xfrm flipH="1">
            <a:off x="744775" y="2938900"/>
            <a:ext cx="43200" cy="311700"/>
          </a:xfrm>
          <a:prstGeom prst="straightConnector1">
            <a:avLst/>
          </a:prstGeom>
          <a:noFill/>
          <a:ln cap="flat" cmpd="sng" w="28575">
            <a:solidFill>
              <a:srgbClr val="FF0000"/>
            </a:solidFill>
            <a:prstDash val="solid"/>
            <a:round/>
            <a:headEnd len="med" w="med" type="none"/>
            <a:tailEnd len="med" w="med" type="none"/>
          </a:ln>
        </p:spPr>
      </p:cxnSp>
      <p:cxnSp>
        <p:nvCxnSpPr>
          <p:cNvPr id="179" name="Google Shape;179;p30"/>
          <p:cNvCxnSpPr/>
          <p:nvPr/>
        </p:nvCxnSpPr>
        <p:spPr>
          <a:xfrm flipH="1">
            <a:off x="2688475" y="2661800"/>
            <a:ext cx="134400" cy="259800"/>
          </a:xfrm>
          <a:prstGeom prst="straightConnector1">
            <a:avLst/>
          </a:prstGeom>
          <a:noFill/>
          <a:ln cap="flat" cmpd="sng" w="28575">
            <a:solidFill>
              <a:srgbClr val="FF0000"/>
            </a:solidFill>
            <a:prstDash val="solid"/>
            <a:round/>
            <a:headEnd len="med" w="med" type="none"/>
            <a:tailEnd len="med" w="med" type="none"/>
          </a:ln>
        </p:spPr>
      </p:cxnSp>
      <p:cxnSp>
        <p:nvCxnSpPr>
          <p:cNvPr id="180" name="Google Shape;180;p30"/>
          <p:cNvCxnSpPr/>
          <p:nvPr/>
        </p:nvCxnSpPr>
        <p:spPr>
          <a:xfrm flipH="1" rot="10800000">
            <a:off x="2632375" y="2627125"/>
            <a:ext cx="190500" cy="8700"/>
          </a:xfrm>
          <a:prstGeom prst="straightConnector1">
            <a:avLst/>
          </a:prstGeom>
          <a:noFill/>
          <a:ln cap="flat" cmpd="sng" w="28575">
            <a:solidFill>
              <a:srgbClr val="FF0000"/>
            </a:solidFill>
            <a:prstDash val="solid"/>
            <a:round/>
            <a:headEnd len="med" w="med" type="none"/>
            <a:tailEnd len="med" w="med" type="none"/>
          </a:ln>
        </p:spPr>
      </p:cxnSp>
      <p:cxnSp>
        <p:nvCxnSpPr>
          <p:cNvPr id="181" name="Google Shape;181;p30"/>
          <p:cNvCxnSpPr/>
          <p:nvPr/>
        </p:nvCxnSpPr>
        <p:spPr>
          <a:xfrm>
            <a:off x="2619500" y="2661825"/>
            <a:ext cx="21600" cy="259800"/>
          </a:xfrm>
          <a:prstGeom prst="straightConnector1">
            <a:avLst/>
          </a:prstGeom>
          <a:noFill/>
          <a:ln cap="flat" cmpd="sng" w="28575">
            <a:solidFill>
              <a:srgbClr val="FF0000"/>
            </a:solidFill>
            <a:prstDash val="solid"/>
            <a:round/>
            <a:headEnd len="med" w="med" type="none"/>
            <a:tailEnd len="med" w="med" type="none"/>
          </a:ln>
        </p:spPr>
      </p:cxnSp>
      <p:cxnSp>
        <p:nvCxnSpPr>
          <p:cNvPr id="182" name="Google Shape;182;p30"/>
          <p:cNvCxnSpPr/>
          <p:nvPr/>
        </p:nvCxnSpPr>
        <p:spPr>
          <a:xfrm>
            <a:off x="865900" y="2350075"/>
            <a:ext cx="69300" cy="294300"/>
          </a:xfrm>
          <a:prstGeom prst="straightConnector1">
            <a:avLst/>
          </a:prstGeom>
          <a:noFill/>
          <a:ln cap="flat" cmpd="sng" w="28575">
            <a:solidFill>
              <a:srgbClr val="FF0000"/>
            </a:solidFill>
            <a:prstDash val="solid"/>
            <a:round/>
            <a:headEnd len="med" w="med" type="none"/>
            <a:tailEnd len="med" w="med" type="none"/>
          </a:ln>
        </p:spPr>
      </p:cxnSp>
      <p:cxnSp>
        <p:nvCxnSpPr>
          <p:cNvPr id="183" name="Google Shape;183;p30"/>
          <p:cNvCxnSpPr/>
          <p:nvPr/>
        </p:nvCxnSpPr>
        <p:spPr>
          <a:xfrm>
            <a:off x="2710300" y="2332750"/>
            <a:ext cx="17400" cy="285600"/>
          </a:xfrm>
          <a:prstGeom prst="straightConnector1">
            <a:avLst/>
          </a:prstGeom>
          <a:noFill/>
          <a:ln cap="flat" cmpd="sng" w="28575">
            <a:solidFill>
              <a:srgbClr val="FF0000"/>
            </a:solidFill>
            <a:prstDash val="solid"/>
            <a:round/>
            <a:headEnd len="med" w="med" type="none"/>
            <a:tailEnd len="med" w="med" type="none"/>
          </a:ln>
        </p:spPr>
      </p:cxnSp>
      <p:sp>
        <p:nvSpPr>
          <p:cNvPr id="184" name="Google Shape;184;p30"/>
          <p:cNvSpPr/>
          <p:nvPr/>
        </p:nvSpPr>
        <p:spPr>
          <a:xfrm>
            <a:off x="6329800" y="2142250"/>
            <a:ext cx="320375" cy="450275"/>
          </a:xfrm>
          <a:custGeom>
            <a:rect b="b" l="l" r="r" t="t"/>
            <a:pathLst>
              <a:path extrusionOk="0" h="18011" w="12815">
                <a:moveTo>
                  <a:pt x="12815" y="18011"/>
                </a:moveTo>
                <a:cubicBezTo>
                  <a:pt x="10679" y="15009"/>
                  <a:pt x="2136" y="3002"/>
                  <a:pt x="0" y="0"/>
                </a:cubicBezTo>
              </a:path>
            </a:pathLst>
          </a:custGeom>
          <a:noFill/>
          <a:ln cap="flat" cmpd="sng" w="28575">
            <a:solidFill>
              <a:srgbClr val="FF0000"/>
            </a:solidFill>
            <a:prstDash val="solid"/>
            <a:round/>
            <a:headEnd len="med" w="med" type="none"/>
            <a:tailEnd len="med" w="med" type="stealth"/>
          </a:ln>
        </p:spPr>
      </p:sp>
      <p:cxnSp>
        <p:nvCxnSpPr>
          <p:cNvPr id="185" name="Google Shape;185;p30"/>
          <p:cNvCxnSpPr/>
          <p:nvPr/>
        </p:nvCxnSpPr>
        <p:spPr>
          <a:xfrm flipH="1" rot="10800000">
            <a:off x="8520550" y="2107525"/>
            <a:ext cx="268500" cy="337800"/>
          </a:xfrm>
          <a:prstGeom prst="straightConnector1">
            <a:avLst/>
          </a:prstGeom>
          <a:noFill/>
          <a:ln cap="flat" cmpd="sng" w="28575">
            <a:solidFill>
              <a:srgbClr val="FF0000"/>
            </a:solidFill>
            <a:prstDash val="solid"/>
            <a:round/>
            <a:headEnd len="med" w="med" type="none"/>
            <a:tailEnd len="med" w="med" type="triangle"/>
          </a:ln>
        </p:spPr>
      </p:cxnSp>
      <p:sp>
        <p:nvSpPr>
          <p:cNvPr id="186" name="Google Shape;186;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87" name="Google Shape;187;p30"/>
          <p:cNvPicPr preferRelativeResize="0"/>
          <p:nvPr/>
        </p:nvPicPr>
        <p:blipFill rotWithShape="1">
          <a:blip r:embed="rId5">
            <a:alphaModFix/>
          </a:blip>
          <a:srcRect b="0" l="0" r="0" t="0"/>
          <a:stretch/>
        </p:blipFill>
        <p:spPr>
          <a:xfrm>
            <a:off x="7825025" y="4860179"/>
            <a:ext cx="1318975" cy="243525"/>
          </a:xfrm>
          <a:prstGeom prst="rect">
            <a:avLst/>
          </a:prstGeom>
          <a:noFill/>
          <a:ln>
            <a:noFill/>
          </a:ln>
        </p:spPr>
      </p:pic>
      <p:sp>
        <p:nvSpPr>
          <p:cNvPr id="188" name="Google Shape;188;p30"/>
          <p:cNvSpPr txBox="1"/>
          <p:nvPr/>
        </p:nvSpPr>
        <p:spPr>
          <a:xfrm>
            <a:off x="6858970" y="4820375"/>
            <a:ext cx="9702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900">
                <a:solidFill>
                  <a:srgbClr val="B7B7B7"/>
                </a:solidFill>
                <a:latin typeface="Roboto"/>
                <a:ea typeface="Roboto"/>
                <a:cs typeface="Roboto"/>
                <a:sym typeface="Roboto"/>
              </a:rPr>
              <a:t>Confidential</a:t>
            </a:r>
            <a:endParaRPr b="1" sz="900">
              <a:solidFill>
                <a:srgbClr val="B7B7B7"/>
              </a:solidFill>
              <a:latin typeface="Roboto"/>
              <a:ea typeface="Roboto"/>
              <a:cs typeface="Roboto"/>
              <a:sym typeface="Roboto"/>
            </a:endParaRPr>
          </a:p>
        </p:txBody>
      </p:sp>
      <p:cxnSp>
        <p:nvCxnSpPr>
          <p:cNvPr id="189" name="Google Shape;189;p30"/>
          <p:cNvCxnSpPr/>
          <p:nvPr/>
        </p:nvCxnSpPr>
        <p:spPr>
          <a:xfrm>
            <a:off x="2626050" y="2961700"/>
            <a:ext cx="177600" cy="306000"/>
          </a:xfrm>
          <a:prstGeom prst="straightConnector1">
            <a:avLst/>
          </a:prstGeom>
          <a:noFill/>
          <a:ln cap="flat" cmpd="sng" w="28575">
            <a:solidFill>
              <a:srgbClr val="FF0000"/>
            </a:solidFill>
            <a:prstDash val="solid"/>
            <a:round/>
            <a:headEnd len="med" w="med" type="none"/>
            <a:tailEnd len="med" w="med" type="none"/>
          </a:ln>
        </p:spPr>
      </p:cxnSp>
      <p:cxnSp>
        <p:nvCxnSpPr>
          <p:cNvPr id="190" name="Google Shape;190;p30"/>
          <p:cNvCxnSpPr/>
          <p:nvPr/>
        </p:nvCxnSpPr>
        <p:spPr>
          <a:xfrm>
            <a:off x="2692975" y="2964875"/>
            <a:ext cx="0" cy="2772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Lefty, righty</a:t>
            </a:r>
            <a:endParaRPr/>
          </a:p>
        </p:txBody>
      </p:sp>
      <p:sp>
        <p:nvSpPr>
          <p:cNvPr id="196" name="Google Shape;196;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lang="en-GB" sz="1100">
                <a:solidFill>
                  <a:schemeClr val="dk1"/>
                </a:solidFill>
              </a:rPr>
              <a:t>In tennis, shot identification is inherently tied to a player's dominant hand, which determines the orientation of forehand and backhand strokes. Right-handed players use their right hand as their dominant hand, while left-handed players use their left. This distinction has a significant impact on how shot types like cross-court, down the line, inside-out, and inside-in are classified.</a:t>
            </a:r>
            <a:endParaRPr sz="1100">
              <a:solidFill>
                <a:schemeClr val="dk1"/>
              </a:solidFill>
            </a:endParaRPr>
          </a:p>
          <a:p>
            <a:pPr indent="0" lvl="0" marL="0" rtl="0" algn="l">
              <a:spcBef>
                <a:spcPts val="1200"/>
              </a:spcBef>
              <a:spcAft>
                <a:spcPts val="0"/>
              </a:spcAft>
              <a:buClr>
                <a:schemeClr val="dk1"/>
              </a:buClr>
              <a:buSzPts val="1100"/>
              <a:buFont typeface="Arial"/>
              <a:buNone/>
            </a:pPr>
            <a:r>
              <a:rPr lang="en-GB" sz="1100">
                <a:solidFill>
                  <a:schemeClr val="dk1"/>
                </a:solidFill>
              </a:rPr>
              <a:t>For instance:</a:t>
            </a:r>
            <a:endParaRPr sz="1100">
              <a:solidFill>
                <a:schemeClr val="dk1"/>
              </a:solidFill>
            </a:endParaRPr>
          </a:p>
          <a:p>
            <a:pPr indent="-298450" lvl="0" marL="457200" rtl="0" algn="l">
              <a:spcBef>
                <a:spcPts val="1200"/>
              </a:spcBef>
              <a:spcAft>
                <a:spcPts val="0"/>
              </a:spcAft>
              <a:buClr>
                <a:schemeClr val="dk1"/>
              </a:buClr>
              <a:buSzPts val="1100"/>
              <a:buChar char="●"/>
            </a:pPr>
            <a:r>
              <a:rPr lang="en-GB" sz="1100">
                <a:solidFill>
                  <a:schemeClr val="dk1"/>
                </a:solidFill>
              </a:rPr>
              <a:t>A </a:t>
            </a:r>
            <a:r>
              <a:rPr b="1" lang="en-GB" sz="1100">
                <a:solidFill>
                  <a:schemeClr val="dk1"/>
                </a:solidFill>
              </a:rPr>
              <a:t>forehand cross</a:t>
            </a:r>
            <a:r>
              <a:rPr lang="en-GB" sz="1100">
                <a:solidFill>
                  <a:schemeClr val="dk1"/>
                </a:solidFill>
              </a:rPr>
              <a:t> for a right-handed player travels to the left side of the opponent's court, but for a left-handed player, the same shot travels to the right.</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Similarly, a </a:t>
            </a:r>
            <a:r>
              <a:rPr b="1" lang="en-GB" sz="1100">
                <a:solidFill>
                  <a:schemeClr val="dk1"/>
                </a:solidFill>
              </a:rPr>
              <a:t>backhand line</a:t>
            </a:r>
            <a:r>
              <a:rPr lang="en-GB" sz="1100">
                <a:solidFill>
                  <a:schemeClr val="dk1"/>
                </a:solidFill>
              </a:rPr>
              <a:t> for a right-handed player moves toward the opponent's left, while for a left-handed player, it heads to the opponent's right.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rotWithShape="1">
          <a:blip r:embed="rId3">
            <a:alphaModFix/>
          </a:blip>
          <a:srcRect b="0" l="0" r="0" t="0"/>
          <a:stretch/>
        </p:blipFill>
        <p:spPr>
          <a:xfrm>
            <a:off x="3030975" y="369696"/>
            <a:ext cx="2962350" cy="546975"/>
          </a:xfrm>
          <a:prstGeom prst="rect">
            <a:avLst/>
          </a:prstGeom>
          <a:noFill/>
          <a:ln>
            <a:noFill/>
          </a:ln>
        </p:spPr>
      </p:pic>
      <p:sp>
        <p:nvSpPr>
          <p:cNvPr id="61" name="Google Shape;61;p14"/>
          <p:cNvSpPr txBox="1"/>
          <p:nvPr/>
        </p:nvSpPr>
        <p:spPr>
          <a:xfrm>
            <a:off x="2277600" y="1063200"/>
            <a:ext cx="479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Nunito ExtraBold"/>
                <a:ea typeface="Nunito ExtraBold"/>
                <a:cs typeface="Nunito ExtraBold"/>
                <a:sym typeface="Nunito ExtraBold"/>
              </a:rPr>
              <a:t>High Growth  </a:t>
            </a:r>
            <a:r>
              <a:rPr lang="en-GB">
                <a:solidFill>
                  <a:srgbClr val="EE7D0C"/>
                </a:solidFill>
                <a:latin typeface="Nunito ExtraBold"/>
                <a:ea typeface="Nunito ExtraBold"/>
                <a:cs typeface="Nunito ExtraBold"/>
                <a:sym typeface="Nunito ExtraBold"/>
              </a:rPr>
              <a:t>Global</a:t>
            </a:r>
            <a:r>
              <a:rPr lang="en-GB">
                <a:latin typeface="Nunito ExtraBold"/>
                <a:ea typeface="Nunito ExtraBold"/>
                <a:cs typeface="Nunito ExtraBold"/>
                <a:sym typeface="Nunito ExtraBold"/>
              </a:rPr>
              <a:t>  AI focussed  </a:t>
            </a:r>
            <a:r>
              <a:rPr lang="en-GB">
                <a:solidFill>
                  <a:srgbClr val="EE7D0C"/>
                </a:solidFill>
                <a:latin typeface="Nunito ExtraBold"/>
                <a:ea typeface="Nunito ExtraBold"/>
                <a:cs typeface="Nunito ExtraBold"/>
                <a:sym typeface="Nunito ExtraBold"/>
              </a:rPr>
              <a:t>Blockchain</a:t>
            </a:r>
            <a:r>
              <a:rPr lang="en-GB">
                <a:solidFill>
                  <a:srgbClr val="E66826"/>
                </a:solidFill>
                <a:latin typeface="Nunito ExtraBold"/>
                <a:ea typeface="Nunito ExtraBold"/>
                <a:cs typeface="Nunito ExtraBold"/>
                <a:sym typeface="Nunito ExtraBold"/>
              </a:rPr>
              <a:t> </a:t>
            </a:r>
            <a:r>
              <a:rPr lang="en-GB">
                <a:solidFill>
                  <a:srgbClr val="EE7D0C"/>
                </a:solidFill>
                <a:latin typeface="Nunito ExtraBold"/>
                <a:ea typeface="Nunito ExtraBold"/>
                <a:cs typeface="Nunito ExtraBold"/>
                <a:sym typeface="Nunito ExtraBold"/>
              </a:rPr>
              <a:t>enabled</a:t>
            </a:r>
            <a:endParaRPr>
              <a:solidFill>
                <a:srgbClr val="EE7D0C"/>
              </a:solidFill>
              <a:latin typeface="Nunito ExtraBold"/>
              <a:ea typeface="Nunito ExtraBold"/>
              <a:cs typeface="Nunito ExtraBold"/>
              <a:sym typeface="Nunito ExtraBold"/>
            </a:endParaRPr>
          </a:p>
        </p:txBody>
      </p:sp>
      <p:sp>
        <p:nvSpPr>
          <p:cNvPr id="62" name="Google Shape;62;p14"/>
          <p:cNvSpPr txBox="1"/>
          <p:nvPr/>
        </p:nvSpPr>
        <p:spPr>
          <a:xfrm>
            <a:off x="949350" y="2021975"/>
            <a:ext cx="7245300" cy="2413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GB" sz="1600">
                <a:solidFill>
                  <a:srgbClr val="F68B1F"/>
                </a:solidFill>
                <a:latin typeface="Nunito"/>
                <a:ea typeface="Nunito"/>
                <a:cs typeface="Nunito"/>
                <a:sym typeface="Nunito"/>
              </a:rPr>
              <a:t>BoomStats is an Australian sportstech company bringing AI-driven insights to sports. We use computer vision to analyze sports videos, extracting player movements, actions, and stats. This is enriched with private inputs like heart rate and performance data from smart insoles. Powered by Web3 and open data marketplaces, it helps analysts, coaches, and athletes improve performance and simplify video analysis. Currently working with tennis, we are expanding to football (soccer) and rugby in 2025, with plans for other sports in the future.</a:t>
            </a:r>
            <a:endParaRPr b="1" sz="1600">
              <a:solidFill>
                <a:srgbClr val="F68B1F"/>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Player perspective	</a:t>
            </a:r>
            <a:endParaRPr/>
          </a:p>
        </p:txBody>
      </p:sp>
      <p:sp>
        <p:nvSpPr>
          <p:cNvPr id="202" name="Google Shape;202;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lang="en-GB" sz="1100">
                <a:solidFill>
                  <a:schemeClr val="dk1"/>
                </a:solidFill>
              </a:rPr>
              <a:t>In tennis, one player (</a:t>
            </a:r>
            <a:r>
              <a:rPr b="1" lang="en-GB" sz="1100">
                <a:solidFill>
                  <a:schemeClr val="dk1"/>
                </a:solidFill>
              </a:rPr>
              <a:t>Player A</a:t>
            </a:r>
            <a:r>
              <a:rPr lang="en-GB" sz="1100">
                <a:solidFill>
                  <a:schemeClr val="dk1"/>
                </a:solidFill>
              </a:rPr>
              <a:t>) is closer to the camera with their back facing it, while the other (</a:t>
            </a:r>
            <a:r>
              <a:rPr b="1" lang="en-GB" sz="1100">
                <a:solidFill>
                  <a:schemeClr val="dk1"/>
                </a:solidFill>
              </a:rPr>
              <a:t>Player B</a:t>
            </a:r>
            <a:r>
              <a:rPr lang="en-GB" sz="1100">
                <a:solidFill>
                  <a:schemeClr val="dk1"/>
                </a:solidFill>
              </a:rPr>
              <a:t>) is farther away and facing the camera, with the net between them.</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GB" sz="1100">
                <a:solidFill>
                  <a:schemeClr val="dk1"/>
                </a:solidFill>
              </a:rPr>
              <a:t>Perspective and Distance Factors</a:t>
            </a:r>
            <a:endParaRPr b="1" sz="1100">
              <a:solidFill>
                <a:schemeClr val="dk1"/>
              </a:solidFill>
            </a:endParaRPr>
          </a:p>
          <a:p>
            <a:pPr indent="-298450" lvl="0" marL="457200" rtl="0" algn="l">
              <a:spcBef>
                <a:spcPts val="1200"/>
              </a:spcBef>
              <a:spcAft>
                <a:spcPts val="0"/>
              </a:spcAft>
              <a:buClr>
                <a:schemeClr val="dk1"/>
              </a:buClr>
              <a:buSzPts val="1100"/>
              <a:buChar char="●"/>
            </a:pPr>
            <a:r>
              <a:rPr b="1" lang="en-GB" sz="1100">
                <a:solidFill>
                  <a:schemeClr val="dk1"/>
                </a:solidFill>
              </a:rPr>
              <a:t>Player A (Closer)</a:t>
            </a:r>
            <a:r>
              <a:rPr lang="en-GB" sz="1100">
                <a:solidFill>
                  <a:schemeClr val="dk1"/>
                </a:solidFill>
              </a:rPr>
              <a:t>: Appears to move more aggressively due to proximity.</a:t>
            </a:r>
            <a:endParaRPr sz="1100">
              <a:solidFill>
                <a:schemeClr val="dk1"/>
              </a:solidFill>
            </a:endParaRPr>
          </a:p>
          <a:p>
            <a:pPr indent="-298450" lvl="0" marL="457200" rtl="0" algn="l">
              <a:spcBef>
                <a:spcPts val="0"/>
              </a:spcBef>
              <a:spcAft>
                <a:spcPts val="0"/>
              </a:spcAft>
              <a:buClr>
                <a:schemeClr val="dk1"/>
              </a:buClr>
              <a:buSzPts val="1100"/>
              <a:buChar char="●"/>
            </a:pPr>
            <a:r>
              <a:rPr b="1" lang="en-GB" sz="1100">
                <a:solidFill>
                  <a:schemeClr val="dk1"/>
                </a:solidFill>
              </a:rPr>
              <a:t>Player B (Farther)</a:t>
            </a:r>
            <a:r>
              <a:rPr lang="en-GB" sz="1100">
                <a:solidFill>
                  <a:schemeClr val="dk1"/>
                </a:solidFill>
              </a:rPr>
              <a:t>: Movements appear subtler, and shots may seem shorter due to distance distortion.</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GB" sz="1100">
                <a:solidFill>
                  <a:schemeClr val="dk1"/>
                </a:solidFill>
              </a:rPr>
              <a:t>Model Adjustments</a:t>
            </a:r>
            <a:endParaRPr b="1" sz="1100">
              <a:solidFill>
                <a:schemeClr val="dk1"/>
              </a:solidFill>
            </a:endParaRPr>
          </a:p>
          <a:p>
            <a:pPr indent="-298450" lvl="0" marL="457200" rtl="0" algn="l">
              <a:spcBef>
                <a:spcPts val="1200"/>
              </a:spcBef>
              <a:spcAft>
                <a:spcPts val="0"/>
              </a:spcAft>
              <a:buClr>
                <a:schemeClr val="dk1"/>
              </a:buClr>
              <a:buSzPts val="1100"/>
              <a:buChar char="●"/>
            </a:pPr>
            <a:r>
              <a:rPr lang="en-GB" sz="1100">
                <a:solidFill>
                  <a:schemeClr val="dk1"/>
                </a:solidFill>
              </a:rPr>
              <a:t>Normalize movements and positions for distance.</a:t>
            </a:r>
            <a:endParaRPr sz="1100">
              <a:solidFill>
                <a:schemeClr val="dk1"/>
              </a:solidFill>
            </a:endParaRPr>
          </a:p>
          <a:p>
            <a:pPr indent="-298450" lvl="0" marL="457200" rtl="0" algn="l">
              <a:spcBef>
                <a:spcPts val="0"/>
              </a:spcBef>
              <a:spcAft>
                <a:spcPts val="0"/>
              </a:spcAft>
              <a:buClr>
                <a:schemeClr val="dk1"/>
              </a:buClr>
              <a:buSzPts val="1100"/>
              <a:buChar char="●"/>
            </a:pPr>
            <a:r>
              <a:rPr lang="en-GB" sz="1100">
                <a:solidFill>
                  <a:schemeClr val="dk1"/>
                </a:solidFill>
              </a:rPr>
              <a:t>Adjust for perspective distortion to ensure accurate shot and position identification.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Summary</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Develop a solution that identifies player court positioning and shot types during tennis matches using computer vision. The system will process timestamped data and video inputs, outputs a JSON file with rallies and shots within identified.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Identifications</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Court </a:t>
            </a:r>
            <a:r>
              <a:rPr lang="en-GB"/>
              <a:t>positions</a:t>
            </a:r>
            <a:r>
              <a:rPr lang="en-GB"/>
              <a:t>: Defensive, Neutral &amp; Attacking</a:t>
            </a:r>
            <a:endParaRPr/>
          </a:p>
          <a:p>
            <a:pPr indent="0" lvl="0" marL="0" rtl="0" algn="l">
              <a:spcBef>
                <a:spcPts val="1200"/>
              </a:spcBef>
              <a:spcAft>
                <a:spcPts val="0"/>
              </a:spcAft>
              <a:buNone/>
            </a:pPr>
            <a:r>
              <a:rPr lang="en-GB"/>
              <a:t>Shot types: </a:t>
            </a:r>
            <a:endParaRPr/>
          </a:p>
          <a:p>
            <a:pPr indent="-342900" lvl="0" marL="457200" rtl="0" algn="l">
              <a:spcBef>
                <a:spcPts val="1200"/>
              </a:spcBef>
              <a:spcAft>
                <a:spcPts val="0"/>
              </a:spcAft>
              <a:buSzPts val="1800"/>
              <a:buChar char="●"/>
            </a:pPr>
            <a:r>
              <a:rPr lang="en-GB"/>
              <a:t>Serve</a:t>
            </a:r>
            <a:endParaRPr/>
          </a:p>
          <a:p>
            <a:pPr indent="-342900" lvl="0" marL="457200" rtl="0" algn="l">
              <a:spcBef>
                <a:spcPts val="0"/>
              </a:spcBef>
              <a:spcAft>
                <a:spcPts val="0"/>
              </a:spcAft>
              <a:buSzPts val="1800"/>
              <a:buChar char="●"/>
            </a:pPr>
            <a:r>
              <a:rPr lang="en-GB"/>
              <a:t>Forehand Cross</a:t>
            </a:r>
            <a:endParaRPr/>
          </a:p>
          <a:p>
            <a:pPr indent="-342900" lvl="0" marL="457200" rtl="0" algn="l">
              <a:spcBef>
                <a:spcPts val="0"/>
              </a:spcBef>
              <a:spcAft>
                <a:spcPts val="0"/>
              </a:spcAft>
              <a:buSzPts val="1800"/>
              <a:buChar char="●"/>
            </a:pPr>
            <a:r>
              <a:rPr lang="en-GB"/>
              <a:t>Forehand Line</a:t>
            </a:r>
            <a:endParaRPr/>
          </a:p>
          <a:p>
            <a:pPr indent="-342900" lvl="0" marL="457200" rtl="0" algn="l">
              <a:spcBef>
                <a:spcPts val="0"/>
              </a:spcBef>
              <a:spcAft>
                <a:spcPts val="0"/>
              </a:spcAft>
              <a:buSzPts val="1800"/>
              <a:buChar char="●"/>
            </a:pPr>
            <a:r>
              <a:rPr lang="en-GB"/>
              <a:t>Forehand Inside Out</a:t>
            </a:r>
            <a:endParaRPr/>
          </a:p>
          <a:p>
            <a:pPr indent="-342900" lvl="0" marL="457200" rtl="0" algn="l">
              <a:spcBef>
                <a:spcPts val="0"/>
              </a:spcBef>
              <a:spcAft>
                <a:spcPts val="0"/>
              </a:spcAft>
              <a:buSzPts val="1800"/>
              <a:buChar char="●"/>
            </a:pPr>
            <a:r>
              <a:rPr lang="en-GB"/>
              <a:t>Forehand Inside In</a:t>
            </a:r>
            <a:endParaRPr/>
          </a:p>
          <a:p>
            <a:pPr indent="-342900" lvl="0" marL="457200" rtl="0" algn="l">
              <a:spcBef>
                <a:spcPts val="0"/>
              </a:spcBef>
              <a:spcAft>
                <a:spcPts val="0"/>
              </a:spcAft>
              <a:buSzPts val="1800"/>
              <a:buChar char="●"/>
            </a:pPr>
            <a:r>
              <a:rPr lang="en-GB"/>
              <a:t>Backhand Cross</a:t>
            </a:r>
            <a:endParaRPr/>
          </a:p>
          <a:p>
            <a:pPr indent="-342900" lvl="0" marL="457200" rtl="0" algn="l">
              <a:spcBef>
                <a:spcPts val="0"/>
              </a:spcBef>
              <a:spcAft>
                <a:spcPts val="0"/>
              </a:spcAft>
              <a:buSzPts val="1800"/>
              <a:buChar char="●"/>
            </a:pPr>
            <a:r>
              <a:rPr lang="en-GB"/>
              <a:t>Backhand Line</a:t>
            </a:r>
            <a:endParaRPr/>
          </a:p>
          <a:p>
            <a:pPr indent="-342900" lvl="0" marL="457200" rtl="0" algn="l">
              <a:spcBef>
                <a:spcPts val="0"/>
              </a:spcBef>
              <a:spcAft>
                <a:spcPts val="0"/>
              </a:spcAft>
              <a:buSzPts val="1800"/>
              <a:buChar char="●"/>
            </a:pPr>
            <a:r>
              <a:rPr lang="en-GB"/>
              <a:t>Unknown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Inputs</a:t>
            </a:r>
            <a:endParaRPr/>
          </a:p>
        </p:txBody>
      </p:sp>
      <p:sp>
        <p:nvSpPr>
          <p:cNvPr id="80" name="Google Shape;8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Fixed angle and height behind the court video of full match</a:t>
            </a:r>
            <a:endParaRPr/>
          </a:p>
          <a:p>
            <a:pPr indent="-317500" lvl="1" marL="914400" rtl="0" algn="l">
              <a:spcBef>
                <a:spcPts val="0"/>
              </a:spcBef>
              <a:spcAft>
                <a:spcPts val="0"/>
              </a:spcAft>
              <a:buSzPts val="1400"/>
              <a:buChar char="○"/>
            </a:pPr>
            <a:r>
              <a:rPr lang="en-GB"/>
              <a:t>Examples</a:t>
            </a:r>
            <a:endParaRPr/>
          </a:p>
          <a:p>
            <a:pPr indent="-317500" lvl="1" marL="914400" rtl="0" algn="l">
              <a:spcBef>
                <a:spcPts val="0"/>
              </a:spcBef>
              <a:spcAft>
                <a:spcPts val="0"/>
              </a:spcAft>
              <a:buSzPts val="1400"/>
              <a:buChar char="○"/>
            </a:pPr>
            <a:r>
              <a:rPr lang="en-GB" u="sng">
                <a:solidFill>
                  <a:schemeClr val="hlink"/>
                </a:solidFill>
                <a:hlinkClick r:id="rId3"/>
              </a:rPr>
              <a:t>https://drive.google.com/file/d/1eGAWk60xyzD8ZX7gVS9l0xxe9RDMsPB6/view?usp=drive_link</a:t>
            </a:r>
            <a:endParaRPr/>
          </a:p>
          <a:p>
            <a:pPr indent="-317500" lvl="1" marL="914400" rtl="0" algn="l">
              <a:spcBef>
                <a:spcPts val="0"/>
              </a:spcBef>
              <a:spcAft>
                <a:spcPts val="0"/>
              </a:spcAft>
              <a:buSzPts val="1400"/>
              <a:buChar char="○"/>
            </a:pPr>
            <a:r>
              <a:rPr lang="en-GB" u="sng">
                <a:solidFill>
                  <a:schemeClr val="hlink"/>
                </a:solidFill>
                <a:hlinkClick r:id="rId4"/>
              </a:rPr>
              <a:t>https://drive.google.com/file/d/1nMkZKVPKR3AQHcwQMCSpi8OtkWhIzPGO/view?usp=drive_link</a:t>
            </a:r>
            <a:endParaRPr/>
          </a:p>
          <a:p>
            <a:pPr indent="-317500" lvl="1" marL="914400" rtl="0" algn="l">
              <a:spcBef>
                <a:spcPts val="0"/>
              </a:spcBef>
              <a:spcAft>
                <a:spcPts val="0"/>
              </a:spcAft>
              <a:buSzPts val="1400"/>
              <a:buChar char="○"/>
            </a:pPr>
            <a:r>
              <a:rPr lang="en-GB" u="sng">
                <a:solidFill>
                  <a:schemeClr val="hlink"/>
                </a:solidFill>
                <a:hlinkClick r:id="rId5"/>
              </a:rPr>
              <a:t>https://drive.google.com/file/d/1A2tBOd3GBBpD7muCG2666_ad3ArUIeK-/view?usp=drive_link</a:t>
            </a:r>
            <a:endParaRPr/>
          </a:p>
          <a:p>
            <a:pPr indent="-342900" lvl="0" marL="457200" rtl="0" algn="l">
              <a:spcBef>
                <a:spcPts val="0"/>
              </a:spcBef>
              <a:spcAft>
                <a:spcPts val="0"/>
              </a:spcAft>
              <a:buSzPts val="1800"/>
              <a:buChar char="●"/>
            </a:pPr>
            <a:r>
              <a:rPr lang="en-GB"/>
              <a:t>All games will be 1 vs 1, no paired or team matches</a:t>
            </a:r>
            <a:endParaRPr/>
          </a:p>
          <a:p>
            <a:pPr indent="-342900" lvl="0" marL="457200" rtl="0" algn="l">
              <a:spcBef>
                <a:spcPts val="0"/>
              </a:spcBef>
              <a:spcAft>
                <a:spcPts val="0"/>
              </a:spcAft>
              <a:buSzPts val="1800"/>
              <a:buChar char="●"/>
            </a:pPr>
            <a:r>
              <a:rPr lang="en-GB"/>
              <a:t>Point start and point end timestamps from manual tagging </a:t>
            </a:r>
            <a:endParaRPr/>
          </a:p>
          <a:p>
            <a:pPr indent="-317500" lvl="1" marL="914400" rtl="0" algn="l">
              <a:spcBef>
                <a:spcPts val="0"/>
              </a:spcBef>
              <a:spcAft>
                <a:spcPts val="0"/>
              </a:spcAft>
              <a:buSzPts val="1400"/>
              <a:buChar char="○"/>
            </a:pPr>
            <a:r>
              <a:rPr i="1" lang="en-GB"/>
              <a:t>(in phase 2 this will be AI)</a:t>
            </a:r>
            <a:endParaRPr i="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Training data</a:t>
            </a:r>
            <a:endParaRPr/>
          </a:p>
        </p:txBody>
      </p:sp>
      <p:sp>
        <p:nvSpPr>
          <p:cNvPr id="86" name="Google Shape;86;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20 video clip examples of each type of shot</a:t>
            </a:r>
            <a:endParaRPr/>
          </a:p>
          <a:p>
            <a:pPr indent="-317500" lvl="1" marL="914400" rtl="0" algn="l">
              <a:spcBef>
                <a:spcPts val="0"/>
              </a:spcBef>
              <a:spcAft>
                <a:spcPts val="0"/>
              </a:spcAft>
              <a:buSzPts val="1400"/>
              <a:buChar char="○"/>
            </a:pPr>
            <a:r>
              <a:rPr lang="en-GB"/>
              <a:t>10 from player A (closer to the camera with back towards the PoV)</a:t>
            </a:r>
            <a:endParaRPr/>
          </a:p>
          <a:p>
            <a:pPr indent="-317500" lvl="1" marL="914400" rtl="0" algn="l">
              <a:spcBef>
                <a:spcPts val="0"/>
              </a:spcBef>
              <a:spcAft>
                <a:spcPts val="0"/>
              </a:spcAft>
              <a:buSzPts val="1400"/>
              <a:buChar char="○"/>
            </a:pPr>
            <a:r>
              <a:rPr lang="en-GB"/>
              <a:t>10 from player B (farther from the camera with face towards the PoV)</a:t>
            </a:r>
            <a:endParaRPr/>
          </a:p>
          <a:p>
            <a:pPr indent="-342900" lvl="0" marL="457200" rtl="0" algn="l">
              <a:spcBef>
                <a:spcPts val="0"/>
              </a:spcBef>
              <a:spcAft>
                <a:spcPts val="0"/>
              </a:spcAft>
              <a:buSzPts val="1800"/>
              <a:buChar char="●"/>
            </a:pPr>
            <a:r>
              <a:rPr lang="en-GB"/>
              <a:t>More can be provided on request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Output</a:t>
            </a:r>
            <a:endParaRPr/>
          </a:p>
        </p:txBody>
      </p:sp>
      <p:sp>
        <p:nvSpPr>
          <p:cNvPr id="92" name="Google Shape;92;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JSON file with both players positions and shot types in each shot in rallies array</a:t>
            </a:r>
            <a:endParaRPr/>
          </a:p>
          <a:p>
            <a:pPr indent="-342900" lvl="0" marL="457200" rtl="0" algn="l">
              <a:spcBef>
                <a:spcPts val="0"/>
              </a:spcBef>
              <a:spcAft>
                <a:spcPts val="0"/>
              </a:spcAft>
              <a:buSzPts val="1800"/>
              <a:buChar char="●"/>
            </a:pPr>
            <a:r>
              <a:rPr lang="en-GB"/>
              <a:t>Array of rallies with array of shots inside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Success Criteria</a:t>
            </a:r>
            <a:endParaRPr/>
          </a:p>
        </p:txBody>
      </p:sp>
      <p:sp>
        <p:nvSpPr>
          <p:cNvPr id="98" name="Google Shape;98;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GB"/>
              <a:t>Identify court position accuracy: 90+%</a:t>
            </a:r>
            <a:endParaRPr/>
          </a:p>
          <a:p>
            <a:pPr indent="0" lvl="0" marL="0" rtl="0" algn="l">
              <a:spcBef>
                <a:spcPts val="1200"/>
              </a:spcBef>
              <a:spcAft>
                <a:spcPts val="0"/>
              </a:spcAft>
              <a:buClr>
                <a:schemeClr val="dk1"/>
              </a:buClr>
              <a:buSzPts val="1100"/>
              <a:buFont typeface="Arial"/>
              <a:buNone/>
            </a:pPr>
            <a:r>
              <a:rPr lang="en-GB"/>
              <a:t>Shot identification accuracy 90+%</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RFP deliverables</a:t>
            </a:r>
            <a:endParaRPr/>
          </a:p>
        </p:txBody>
      </p:sp>
      <p:sp>
        <p:nvSpPr>
          <p:cNvPr id="104" name="Google Shape;104;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Timeline &amp; expected delivery date</a:t>
            </a:r>
            <a:endParaRPr/>
          </a:p>
          <a:p>
            <a:pPr indent="-342900" lvl="0" marL="457200" rtl="0" algn="l">
              <a:spcBef>
                <a:spcPts val="0"/>
              </a:spcBef>
              <a:spcAft>
                <a:spcPts val="0"/>
              </a:spcAft>
              <a:buSzPts val="1800"/>
              <a:buChar char="●"/>
            </a:pPr>
            <a:r>
              <a:rPr lang="en-GB"/>
              <a:t>Cost to build and deploy</a:t>
            </a:r>
            <a:endParaRPr/>
          </a:p>
          <a:p>
            <a:pPr indent="-342900" lvl="0" marL="457200" rtl="0" algn="l">
              <a:spcBef>
                <a:spcPts val="0"/>
              </a:spcBef>
              <a:spcAft>
                <a:spcPts val="0"/>
              </a:spcAft>
              <a:buSzPts val="1800"/>
              <a:buChar char="●"/>
            </a:pPr>
            <a:r>
              <a:rPr lang="en-GB"/>
              <a:t>Operational cost estimates </a:t>
            </a:r>
            <a:endParaRPr/>
          </a:p>
          <a:p>
            <a:pPr indent="-317500" lvl="1" marL="914400" rtl="0" algn="l">
              <a:spcBef>
                <a:spcPts val="0"/>
              </a:spcBef>
              <a:spcAft>
                <a:spcPts val="0"/>
              </a:spcAft>
              <a:buSzPts val="1400"/>
              <a:buChar char="○"/>
            </a:pPr>
            <a:r>
              <a:rPr lang="en-GB"/>
              <a:t>Inference per hour or per match</a:t>
            </a:r>
            <a:endParaRPr/>
          </a:p>
          <a:p>
            <a:pPr indent="-317500" lvl="1" marL="914400" rtl="0" algn="l">
              <a:spcBef>
                <a:spcPts val="0"/>
              </a:spcBef>
              <a:spcAft>
                <a:spcPts val="0"/>
              </a:spcAft>
              <a:buSzPts val="1400"/>
              <a:buChar char="○"/>
            </a:pPr>
            <a:r>
              <a:rPr lang="en-GB"/>
              <a:t>Data transfer costs for video</a:t>
            </a:r>
            <a:endParaRPr/>
          </a:p>
          <a:p>
            <a:pPr indent="-342900" lvl="0" marL="457200" rtl="0" algn="l">
              <a:spcBef>
                <a:spcPts val="0"/>
              </a:spcBef>
              <a:spcAft>
                <a:spcPts val="0"/>
              </a:spcAft>
              <a:buSzPts val="1800"/>
              <a:buChar char="●"/>
            </a:pPr>
            <a:r>
              <a:rPr lang="en-GB"/>
              <a:t>Cost estimates for maintenance, licensing or other</a:t>
            </a:r>
            <a:endParaRPr/>
          </a:p>
          <a:p>
            <a:pPr indent="-342900" lvl="0" marL="457200" rtl="0" algn="l">
              <a:spcBef>
                <a:spcPts val="0"/>
              </a:spcBef>
              <a:spcAft>
                <a:spcPts val="0"/>
              </a:spcAft>
              <a:buSzPts val="1800"/>
              <a:buChar char="●"/>
            </a:pPr>
            <a:r>
              <a:rPr lang="en-GB"/>
              <a:t>Summary of the approach to the task, and larger challenges expected</a:t>
            </a:r>
            <a:endParaRPr/>
          </a:p>
          <a:p>
            <a:pPr indent="-342900" lvl="0" marL="457200" rtl="0" algn="l">
              <a:spcBef>
                <a:spcPts val="0"/>
              </a:spcBef>
              <a:spcAft>
                <a:spcPts val="0"/>
              </a:spcAft>
              <a:buSzPts val="1800"/>
              <a:buChar char="●"/>
            </a:pPr>
            <a:r>
              <a:rPr lang="en-GB"/>
              <a:t>Expertise and references</a:t>
            </a:r>
            <a:endParaRPr/>
          </a:p>
          <a:p>
            <a:pPr indent="-342900" lvl="0" marL="457200" rtl="0" algn="l">
              <a:spcBef>
                <a:spcPts val="0"/>
              </a:spcBef>
              <a:spcAft>
                <a:spcPts val="0"/>
              </a:spcAft>
              <a:buSzPts val="1800"/>
              <a:buChar char="●"/>
            </a:pPr>
            <a:r>
              <a:rPr lang="en-GB"/>
              <a:t>Cloud env preference if any</a:t>
            </a:r>
            <a:endParaRPr/>
          </a:p>
          <a:p>
            <a:pPr indent="-317500" lvl="1" marL="914400" rtl="0" algn="l">
              <a:spcBef>
                <a:spcPts val="0"/>
              </a:spcBef>
              <a:spcAft>
                <a:spcPts val="0"/>
              </a:spcAft>
              <a:buSzPts val="1400"/>
              <a:buChar char="○"/>
            </a:pPr>
            <a:r>
              <a:rPr lang="en-GB"/>
              <a:t>BoomStats is AWS native, Tennis client is in Azure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